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38"/>
  </p:notesMasterIdLst>
  <p:handoutMasterIdLst>
    <p:handoutMasterId r:id="rId39"/>
  </p:handoutMasterIdLst>
  <p:sldIdLst>
    <p:sldId id="256" r:id="rId4"/>
    <p:sldId id="611" r:id="rId5"/>
    <p:sldId id="609" r:id="rId6"/>
    <p:sldId id="610" r:id="rId7"/>
    <p:sldId id="572" r:id="rId8"/>
    <p:sldId id="573" r:id="rId9"/>
    <p:sldId id="574" r:id="rId10"/>
    <p:sldId id="575" r:id="rId11"/>
    <p:sldId id="602" r:id="rId12"/>
    <p:sldId id="604" r:id="rId13"/>
    <p:sldId id="578" r:id="rId14"/>
    <p:sldId id="605" r:id="rId15"/>
    <p:sldId id="606" r:id="rId16"/>
    <p:sldId id="581" r:id="rId17"/>
    <p:sldId id="582" r:id="rId18"/>
    <p:sldId id="583" r:id="rId19"/>
    <p:sldId id="584" r:id="rId20"/>
    <p:sldId id="607" r:id="rId21"/>
    <p:sldId id="608" r:id="rId22"/>
    <p:sldId id="587" r:id="rId23"/>
    <p:sldId id="588" r:id="rId24"/>
    <p:sldId id="589" r:id="rId25"/>
    <p:sldId id="590" r:id="rId26"/>
    <p:sldId id="591" r:id="rId27"/>
    <p:sldId id="592" r:id="rId28"/>
    <p:sldId id="593" r:id="rId29"/>
    <p:sldId id="594" r:id="rId30"/>
    <p:sldId id="595" r:id="rId31"/>
    <p:sldId id="596" r:id="rId32"/>
    <p:sldId id="597" r:id="rId33"/>
    <p:sldId id="598" r:id="rId34"/>
    <p:sldId id="599" r:id="rId35"/>
    <p:sldId id="600" r:id="rId36"/>
    <p:sldId id="601" r:id="rId3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405E"/>
    <a:srgbClr val="094162"/>
    <a:srgbClr val="106FAA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1"/>
    <p:restoredTop sz="80576" autoAdjust="0"/>
  </p:normalViewPr>
  <p:slideViewPr>
    <p:cSldViewPr snapToGrid="0">
      <p:cViewPr varScale="1">
        <p:scale>
          <a:sx n="68" d="100"/>
          <a:sy n="68" d="100"/>
        </p:scale>
        <p:origin x="1336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E99EC-E697-DC40-9D1E-F7482AB5E289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69E21-1681-B840-B4B0-867B1628F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012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2021/1/20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034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79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7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65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30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895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92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6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12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576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133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5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497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534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25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865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6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54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72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976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771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61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41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18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9628835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401986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2136636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261641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4565467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605582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新增或导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83432" y="69679"/>
            <a:ext cx="4176464" cy="54317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</a:lstStyle>
          <a:p>
            <a:pPr lvl="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80000"/>
            </a:pPr>
            <a:r>
              <a:rPr lang="zh-CN" altLang="en-US" dirty="0"/>
              <a:t>标题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" name="组合 4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9" name="矩形 8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4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16" name="组合 15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矩形 2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1" name="矩形 20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5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0" name="内容占位符 29"/>
          <p:cNvSpPr>
            <a:spLocks noGrp="1"/>
          </p:cNvSpPr>
          <p:nvPr>
            <p:ph sz="quarter" idx="10"/>
          </p:nvPr>
        </p:nvSpPr>
        <p:spPr>
          <a:xfrm>
            <a:off x="1271588" y="1268413"/>
            <a:ext cx="9825037" cy="4968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64443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767793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202747"/>
            <a:ext cx="9949089" cy="548367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7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2896389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09276846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6878252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407916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398967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4304397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7" Type="http://schemas.openxmlformats.org/officeDocument/2006/relationships/image" Target="../media/image1.png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  <p:sldLayoutId id="2147484244" r:id="rId18"/>
    <p:sldLayoutId id="2147484245" r:id="rId19"/>
    <p:sldLayoutId id="2147484246" r:id="rId20"/>
    <p:sldLayoutId id="2147484247" r:id="rId21"/>
    <p:sldLayoutId id="2147484248" r:id="rId22"/>
    <p:sldLayoutId id="2147484249" r:id="rId23"/>
    <p:sldLayoutId id="2147484250" r:id="rId24"/>
    <p:sldLayoutId id="2147484251" r:id="rId2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5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0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hyperlink" Target="http://scikit-learn.org/stable/modules/generated/sklearn.linear_model.LinearRegression.html#sklearn.linear_model.LinearRegression.predict" TargetMode="External"/><Relationship Id="rId12" Type="http://schemas.openxmlformats.org/officeDocument/2006/relationships/hyperlink" Target="http://scikit-learn.org/stable/modules/generated/sklearn.linear_model.LinearRegression.html#sklearn.linear_model.LinearRegression.score" TargetMode="External"/><Relationship Id="rId13" Type="http://schemas.openxmlformats.org/officeDocument/2006/relationships/hyperlink" Target="http://scikit-learn.org/stable/modules/generated/sklearn.tree.DecisionTreeClassifier.html#sklearn.tree.DecisionTreeClassifier.decision_path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scikit-learn.org/stable/modules/generated/sklearn.tree.DecisionTreeClassifier.html#sklearn.tree.DecisionTreeClassifier.apply" TargetMode="External"/><Relationship Id="rId4" Type="http://schemas.openxmlformats.org/officeDocument/2006/relationships/hyperlink" Target="http://scikit-learn.org/stable/modules/generated/sklearn.linear_model.LinearRegression.html#sklearn.linear_model.LinearRegression.fit" TargetMode="External"/><Relationship Id="rId5" Type="http://schemas.openxmlformats.org/officeDocument/2006/relationships/hyperlink" Target="http://scikit-learn.org/stable/modules/generated/sklearn.linear_model.LinearRegression.html#sklearn.linear_model.LinearRegression.predict" TargetMode="External"/><Relationship Id="rId6" Type="http://schemas.openxmlformats.org/officeDocument/2006/relationships/hyperlink" Target="http://scikit-learn.org/stable/modules/generated/sklearn.linear_model.LinearRegression.html#sklearn.linear_model.LinearRegression.score" TargetMode="External"/><Relationship Id="rId7" Type="http://schemas.openxmlformats.org/officeDocument/2006/relationships/hyperlink" Target="http://scikit-learn.org/stable/modules/generated/sklearn.tree.DecisionTreeClassifier.html#sklearn.tree.DecisionTreeClassifier.decision_path" TargetMode="External"/><Relationship Id="rId8" Type="http://schemas.openxmlformats.org/officeDocument/2006/relationships/hyperlink" Target="http://scikit-learn.org/stable/modules/generated/sklearn.tree.DecisionTreeClassifier.html#sklearn.tree.DecisionTreeClassifier.apply" TargetMode="External"/><Relationship Id="rId9" Type="http://schemas.openxmlformats.org/officeDocument/2006/relationships/hyperlink" Target="http://scikit-learn.org/stable/modules/generated/sklearn.linear_model.LinearRegression.html#sklearn.linear_model.LinearRegression.fit" TargetMode="External"/><Relationship Id="rId10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.png"/><Relationship Id="rId5" Type="http://schemas.openxmlformats.org/officeDocument/2006/relationships/image" Target="../media/image10.emf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1909898"/>
            <a:ext cx="876831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第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6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章 决策树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</a:b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4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6" name="Picture 2" descr="https://images2015.cnblogs.com/blog/1042406/201611/1042406-20161112142549952-207603553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338513"/>
            <a:ext cx="4848141" cy="30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模型：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/>
              <a:t>参数：每次分裂的</a:t>
            </a:r>
            <a:r>
              <a:rPr kumimoji="1" lang="zh-CN" altLang="en-US" dirty="0">
                <a:solidFill>
                  <a:srgbClr val="C00000"/>
                </a:solidFill>
              </a:rPr>
              <a:t>特征</a:t>
            </a:r>
            <a:r>
              <a:rPr kumimoji="1" lang="zh-CN" altLang="en-US" dirty="0"/>
              <a:t>及</a:t>
            </a:r>
            <a:r>
              <a:rPr kumimoji="1" lang="zh-CN" altLang="en-US" dirty="0" smtClean="0">
                <a:solidFill>
                  <a:srgbClr val="C00000"/>
                </a:solidFill>
              </a:rPr>
              <a:t>阈值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r>
              <a:rPr kumimoji="1" lang="zh-CN" altLang="en-US" dirty="0"/>
              <a:t>例：预测</a:t>
            </a:r>
            <a:r>
              <a:rPr kumimoji="1" lang="en-US" altLang="zh-CN" i="1" dirty="0">
                <a:latin typeface="Cambria Math" charset="0"/>
                <a:ea typeface="Cambria Math" charset="0"/>
                <a:cs typeface="Cambria Math" charset="0"/>
              </a:rPr>
              <a:t>t</a:t>
            </a:r>
            <a:r>
              <a:rPr kumimoji="1" lang="zh-CN" altLang="en-US" dirty="0"/>
              <a:t>时刻我喜欢</a:t>
            </a:r>
            <a:r>
              <a:rPr kumimoji="1" lang="en-US" altLang="zh-CN" dirty="0"/>
              <a:t>Romantic Music</a:t>
            </a:r>
            <a:r>
              <a:rPr kumimoji="1" lang="zh-CN" altLang="en-US" dirty="0"/>
              <a:t>的程度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回归决策树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74" y="980728"/>
            <a:ext cx="8939799" cy="1234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63784" y="2352915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kumimoji="1" lang="en-US" altLang="zh-CN" sz="20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个区域</a:t>
            </a:r>
          </a:p>
        </p:txBody>
      </p:sp>
      <p:cxnSp>
        <p:nvCxnSpPr>
          <p:cNvPr id="6" name="直线箭头连接符 5"/>
          <p:cNvCxnSpPr>
            <a:endCxn id="10" idx="0"/>
          </p:cNvCxnSpPr>
          <p:nvPr/>
        </p:nvCxnSpPr>
        <p:spPr>
          <a:xfrm>
            <a:off x="7536161" y="1770490"/>
            <a:ext cx="353142" cy="58242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044250" y="2192201"/>
            <a:ext cx="1609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kumimoji="1" lang="en-US" altLang="zh-CN" sz="20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个区域的平均响应</a:t>
            </a: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5972498" y="1735040"/>
            <a:ext cx="123503" cy="52597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9744405" y="1831050"/>
            <a:ext cx="145470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653335" y="1912667"/>
            <a:ext cx="24991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选择的分裂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endParaRPr kumimoji="1"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阈值</a:t>
            </a:r>
            <a:endParaRPr kumimoji="1"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根节点到第</a:t>
            </a:r>
            <a:r>
              <a:rPr kumimoji="1" lang="en-US" altLang="zh-CN" sz="20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个叶子结点的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路径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2" y="4525193"/>
            <a:ext cx="8244384" cy="228234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253911" y="4900671"/>
            <a:ext cx="209544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分裂的位置／阈值</a:t>
            </a:r>
          </a:p>
        </p:txBody>
      </p:sp>
      <p:cxnSp>
        <p:nvCxnSpPr>
          <p:cNvPr id="13" name="直线箭头连接符 12"/>
          <p:cNvCxnSpPr/>
          <p:nvPr/>
        </p:nvCxnSpPr>
        <p:spPr>
          <a:xfrm flipH="1">
            <a:off x="8400256" y="5057442"/>
            <a:ext cx="864096" cy="387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264353" y="5490356"/>
            <a:ext cx="30508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每个区域的高度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／平均响应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 flipH="1">
            <a:off x="8880496" y="5680184"/>
            <a:ext cx="383857" cy="33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61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例：预测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时刻</a:t>
                </a:r>
                <a:r>
                  <a:rPr kumimoji="1" lang="zh-CN" altLang="en-US" dirty="0" smtClean="0"/>
                  <a:t>我喜欢</a:t>
                </a:r>
                <a:r>
                  <a:rPr kumimoji="1" lang="en-US" altLang="zh-CN" dirty="0"/>
                  <a:t>Romantic </a:t>
                </a:r>
                <a:r>
                  <a:rPr kumimoji="1" lang="en-US" altLang="zh-CN" dirty="0" smtClean="0"/>
                  <a:t>Music</a:t>
                </a:r>
                <a:r>
                  <a:rPr kumimoji="1" lang="zh-CN" altLang="en-US" dirty="0" smtClean="0"/>
                  <a:t>的程度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回归问题的目标函数</a:t>
                </a:r>
                <a:endParaRPr kumimoji="1" lang="en-US" altLang="zh-CN" dirty="0"/>
              </a:p>
              <a:p>
                <a:pPr lvl="1">
                  <a:buClr>
                    <a:schemeClr val="tx1"/>
                  </a:buClr>
                </a:pPr>
                <a:r>
                  <a:rPr kumimoji="1" lang="zh-CN" altLang="en-US" dirty="0"/>
                  <a:t>训练误差／损失：函数与样本点的匹配程度</a:t>
                </a:r>
                <a:endParaRPr kumimoji="1" lang="en-US" altLang="zh-CN" dirty="0"/>
              </a:p>
              <a:p>
                <a:pPr lvl="1">
                  <a:buClr>
                    <a:schemeClr val="tx1"/>
                  </a:buClr>
                </a:pPr>
                <a:r>
                  <a:rPr kumimoji="1" lang="zh-CN" altLang="en-US" dirty="0"/>
                  <a:t>正则：分裂点的数目？每一段的高度？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回归决策树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67" y="3504283"/>
            <a:ext cx="4377973" cy="32115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1" y="3752850"/>
            <a:ext cx="5688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树模型很容易过拟合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所以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很多策略都是在防止模型过拟合，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07801" y="4879239"/>
            <a:ext cx="5739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提前终止、剪枝、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Bagging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Boosting</a:t>
            </a:r>
            <a:r>
              <a:rPr kumimoji="1" lang="mr-IN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3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CART</a:t>
            </a:r>
            <a:r>
              <a:rPr lang="zh-CN" altLang="en-US" dirty="0"/>
              <a:t>算法中主要分为两个</a:t>
            </a:r>
            <a:r>
              <a:rPr lang="zh-CN" altLang="en-US" dirty="0" smtClean="0"/>
              <a:t>步骤</a:t>
            </a:r>
            <a:endParaRPr lang="en-US" altLang="zh-CN" dirty="0" smtClean="0"/>
          </a:p>
          <a:p>
            <a:pPr lvl="1"/>
            <a:r>
              <a:rPr kumimoji="1" lang="zh-CN" altLang="en-US" sz="2800" dirty="0"/>
              <a:t> </a:t>
            </a: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）将样本递归划分进行</a:t>
            </a:r>
            <a:r>
              <a:rPr lang="zh-CN" altLang="en-US" sz="2800" dirty="0" smtClean="0">
                <a:solidFill>
                  <a:srgbClr val="C00000"/>
                </a:solidFill>
              </a:rPr>
              <a:t>建树</a:t>
            </a:r>
            <a:r>
              <a:rPr lang="zh-CN" altLang="en-US" sz="2800" dirty="0" smtClean="0"/>
              <a:t>，使得损失最小</a:t>
            </a:r>
            <a:endParaRPr lang="en-US" altLang="zh-CN" sz="2800" dirty="0" smtClean="0"/>
          </a:p>
          <a:p>
            <a:pPr lvl="1"/>
            <a:r>
              <a:rPr kumimoji="1" lang="zh-CN" altLang="en-US" sz="2800" dirty="0"/>
              <a:t> </a:t>
            </a: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）用验证数据进行</a:t>
            </a:r>
            <a:r>
              <a:rPr lang="zh-CN" altLang="en-US" sz="2800" dirty="0" smtClean="0">
                <a:solidFill>
                  <a:srgbClr val="C00000"/>
                </a:solidFill>
              </a:rPr>
              <a:t>剪枝</a:t>
            </a:r>
            <a:r>
              <a:rPr lang="zh-CN" altLang="en-US" sz="2800" dirty="0" smtClean="0"/>
              <a:t>，控制模型</a:t>
            </a:r>
            <a:r>
              <a:rPr lang="zh-CN" altLang="en-US" sz="2800" dirty="0"/>
              <a:t>复杂度 </a:t>
            </a:r>
            <a:r>
              <a:rPr lang="en-US" altLang="zh-CN" sz="2800" dirty="0"/>
              <a:t>(</a:t>
            </a:r>
            <a:r>
              <a:rPr lang="zh-CN" altLang="en-US" sz="2800" dirty="0"/>
              <a:t>节点数目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，起到正则的作用</a:t>
            </a:r>
            <a:endParaRPr kumimoji="1"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51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/>
                  <a:t>令节点的样本集合为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charset="0"/>
                        <a:ea typeface="Euclid Math One" charset="0"/>
                        <a:cs typeface="Euclid Math One" charset="0"/>
                      </a:rPr>
                      <m:t>𝒟</m:t>
                    </m:r>
                  </m:oMath>
                </a14:m>
                <a:r>
                  <a:rPr kumimoji="1" lang="zh-CN" altLang="en-US" dirty="0"/>
                  <a:t>，对候选分裂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</a:rPr>
                      <m:t>𝛉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1" lang="zh-CN" altLang="en-US">
                        <a:latin typeface="Cambria Math" charset="0"/>
                      </a:rPr>
                      <m:t>，</m:t>
                    </m:r>
                    <m:r>
                      <a:rPr kumimoji="1" lang="zh-CN" altLang="en-US" i="1">
                        <a:latin typeface="Cambria Math" charset="0"/>
                      </a:rPr>
                      <m:t>选择</m:t>
                    </m:r>
                  </m:oMath>
                </a14:m>
                <a:r>
                  <a:rPr kumimoji="1" lang="zh-CN" altLang="en-US" dirty="0"/>
                  <a:t>特征 </a:t>
                </a:r>
                <a:r>
                  <a:rPr kumimoji="1" lang="en-US" altLang="zh-CN" i="1" dirty="0"/>
                  <a:t>j</a:t>
                </a:r>
                <a:r>
                  <a:rPr kumimoji="1" lang="zh-CN" altLang="en-US" dirty="0"/>
                  <a:t>，分裂阈值为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，将样本分裂成左右两个</a:t>
                </a:r>
                <a:r>
                  <a:rPr kumimoji="1" lang="zh-CN" altLang="en-US" dirty="0"/>
                  <a:t>分支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i="1" dirty="0">
                            <a:latin typeface="Cambria Math" charset="0"/>
                            <a:ea typeface="Euclid Math One" charset="0"/>
                            <a:cs typeface="Euclid Math One" charset="0"/>
                          </a:rPr>
                          <m:t>𝒟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i="1" dirty="0">
                            <a:latin typeface="Cambria Math" charset="0"/>
                            <a:ea typeface="Euclid Math One" charset="0"/>
                            <a:cs typeface="Euclid Math One" charset="0"/>
                          </a:rPr>
                          <m:t>𝒟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𝑅</m:t>
                        </m:r>
                      </m:sub>
                    </m:sSub>
                  </m:oMath>
                </a14:m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sz="2800" i="1" dirty="0">
                            <a:latin typeface="Cambria Math" charset="0"/>
                            <a:ea typeface="Euclid Math One" charset="0"/>
                            <a:cs typeface="Euclid Math One" charset="0"/>
                          </a:rPr>
                          <m:t>𝒟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800" i="1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hr-HR" altLang="zh-CN" sz="28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mr-IN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sz="2800" i="1" dirty="0">
                            <a:latin typeface="Cambria Math" charset="0"/>
                            <a:ea typeface="Euclid Math One" charset="0"/>
                            <a:cs typeface="Euclid Math One" charset="0"/>
                          </a:rPr>
                          <m:t>𝒟</m:t>
                        </m:r>
                      </m:e>
                      <m:sub>
                        <m:r>
                          <a:rPr kumimoji="1" lang="en-US" altLang="zh-CN" sz="2800" i="1" dirty="0">
                            <a:latin typeface="Cambria Math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800" i="1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hr-HR" altLang="zh-CN" sz="28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mr-IN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1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mr-IN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/>
                  <a:t>分裂原则：分裂后两个分支的样本越纯净越</a:t>
                </a:r>
                <a:r>
                  <a:rPr kumimoji="1" lang="zh-CN" altLang="en-US" dirty="0" smtClean="0"/>
                  <a:t>好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latin typeface="Cambria Math" charset="0"/>
                          </a:rPr>
                          <m:t>𝒟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sz="2800" i="1">
                            <a:latin typeface="Cambria Math" charset="0"/>
                          </a:rPr>
                          <m:t>𝛉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𝑙𝑒𝑓𝑡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kumimoji="1" lang="en-US" altLang="zh-CN" sz="2800" i="1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2800" i="1" dirty="0">
                                <a:latin typeface="Cambria Math" charset="0"/>
                              </a:rPr>
                              <m:t>𝒟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kumimoji="1" lang="mr-IN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zh-CN" altLang="en-US" sz="2800" i="1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𝑟𝑖𝑔h𝑡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kumimoji="1" lang="en-US" altLang="zh-CN" sz="2800" i="1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2800" i="1" dirty="0">
                                <a:latin typeface="Cambria Math" charset="0"/>
                              </a:rPr>
                              <m:t>𝒟</m:t>
                            </m:r>
                          </m:e>
                          <m:sub>
                            <m:r>
                              <a:rPr kumimoji="1" lang="en-US" altLang="zh-CN" sz="2800" i="1" dirty="0">
                                <a:latin typeface="Cambria Math" charset="0"/>
                              </a:rPr>
                              <m:t>𝑅</m:t>
                            </m:r>
                          </m:sub>
                        </m:sSub>
                        <m:d>
                          <m:dPr>
                            <m:ctrlPr>
                              <a:rPr kumimoji="1" lang="mr-IN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zh-CN" altLang="en-US" sz="2800" i="1">
                                <a:latin typeface="Cambria Math" charset="0"/>
                              </a:rPr>
                              <m:t>𝛉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 smtClean="0"/>
                  <a:t>不</a:t>
                </a:r>
                <a:r>
                  <a:rPr kumimoji="1" lang="zh-CN" altLang="en-US" sz="2800" dirty="0"/>
                  <a:t>纯净性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latin typeface="Cambria Math" charset="0"/>
                          </a:rPr>
                          <m:t>𝒟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sz="2800" i="1">
                            <a:latin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zh-CN" altLang="en-US" sz="2800" dirty="0"/>
                  <a:t>最小</a:t>
                </a:r>
                <a:r>
                  <a:rPr lang="en-US" altLang="zh-CN" sz="2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zh-CN" altLang="en-US" sz="2800" i="1">
                            <a:latin typeface="Cambria Math" charset="0"/>
                          </a:rPr>
                          <m:t>𝛉</m:t>
                        </m:r>
                      </m:e>
                      <m:sup>
                        <m:r>
                          <a:rPr kumimoji="1" lang="en-US" altLang="zh-CN" sz="28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𝑎𝑟𝑔𝑚𝑖𝑛</m:t>
                        </m:r>
                      </m:e>
                      <m:sub>
                        <m:r>
                          <a:rPr kumimoji="1" lang="zh-CN" altLang="en-US" sz="2800" i="1">
                            <a:latin typeface="Cambria Math" charset="0"/>
                          </a:rPr>
                          <m:t>𝛉</m:t>
                        </m:r>
                      </m:sub>
                    </m:sSub>
                    <m:r>
                      <a:rPr kumimoji="1" lang="en-US" altLang="zh-CN" sz="2800" i="1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latin typeface="Cambria Math" charset="0"/>
                          </a:rPr>
                          <m:t>𝒟</m:t>
                        </m:r>
                        <m:r>
                          <a:rPr kumimoji="1" lang="en-US" altLang="zh-CN" sz="2800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sz="2800" i="1">
                            <a:latin typeface="Cambria Math" charset="0"/>
                          </a:rPr>
                          <m:t>𝛉</m:t>
                        </m:r>
                      </m:e>
                    </m:d>
                  </m:oMath>
                </a14:m>
                <a:endParaRPr kumimoji="1"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>
                    <a:solidFill>
                      <a:srgbClr val="C00000"/>
                    </a:solidFill>
                  </a:rPr>
                  <a:t>不纯净性度量函数</a:t>
                </a:r>
                <a:r>
                  <a:rPr kumimoji="1" lang="en-US" altLang="zh-CN" sz="2800" i="1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H</a:t>
                </a:r>
                <a:r>
                  <a:rPr kumimoji="1" lang="zh-CN" altLang="en-US" sz="2800" dirty="0"/>
                  <a:t>与任务有关</a:t>
                </a: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建树</a:t>
            </a:r>
          </a:p>
        </p:txBody>
      </p:sp>
    </p:spTree>
    <p:extLst>
      <p:ext uri="{BB962C8B-B14F-4D97-AF65-F5344CB8AC3E}">
        <p14:creationId xmlns:p14="http://schemas.microsoft.com/office/powerpoint/2010/main" val="27649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kumimoji="1" lang="zh-CN" altLang="en-US" dirty="0" smtClean="0"/>
                  <a:t>对回归问题</a:t>
                </a:r>
                <a:r>
                  <a:rPr kumimoji="1" lang="en-US" altLang="zh-CN" dirty="0"/>
                  <a:t>, </a:t>
                </a:r>
                <a:r>
                  <a:rPr kumimoji="1" lang="zh-CN" altLang="en-US" dirty="0"/>
                  <a:t>集合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charset="0"/>
                        <a:ea typeface="Euclid Math One" charset="0"/>
                        <a:cs typeface="Euclid Math One" charset="0"/>
                      </a:rPr>
                      <m:t>𝒟</m:t>
                    </m:r>
                  </m:oMath>
                </a14:m>
                <a:r>
                  <a:rPr kumimoji="1" lang="zh-CN" altLang="en-US" dirty="0"/>
                  <a:t>的不纯净</a:t>
                </a:r>
                <a:r>
                  <a:rPr kumimoji="1" lang="zh-CN" altLang="en-US" dirty="0" smtClean="0"/>
                  <a:t>性度量为</a:t>
                </a:r>
                <a:r>
                  <a:rPr kumimoji="1" lang="zh-CN" altLang="en-US" dirty="0"/>
                  <a:t>集合中样本</a:t>
                </a:r>
                <a:r>
                  <a:rPr kumimoji="1" lang="zh-CN" altLang="en-US" dirty="0" smtClean="0"/>
                  <a:t>的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kumimoji="1" lang="zh-CN" altLang="en-US" dirty="0" smtClean="0"/>
                  <a:t>值</a:t>
                </a:r>
                <a:r>
                  <a:rPr kumimoji="1" lang="zh-CN" altLang="en-US" dirty="0"/>
                  <a:t>的差异</a:t>
                </a:r>
                <a:endParaRPr kumimoji="1" lang="en-US" altLang="zh-CN" dirty="0"/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𝒟</m:t>
                        </m:r>
                      </m:e>
                    </m:d>
                    <m:r>
                      <a:rPr kumimoji="1"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kumimoji="1" lang="zh-CN" altLang="en-US" sz="28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𝒟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sz="2800" dirty="0">
                  <a:solidFill>
                    <a:srgbClr val="09405E"/>
                  </a:solidFill>
                </a:endParaRPr>
              </a:p>
              <a:p>
                <a:pPr marL="914400" lvl="1" indent="-457200">
                  <a:spcBef>
                    <a:spcPts val="1100"/>
                  </a:spcBef>
                  <a:spcAft>
                    <a:spcPts val="600"/>
                  </a:spcAft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其中                                 为集合中样本</a:t>
                </a:r>
                <a:r>
                  <a:rPr kumimoji="1" lang="zh-CN" altLang="en-US" sz="2800" dirty="0">
                    <a:solidFill>
                      <a:srgbClr val="09405E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kumimoji="1" lang="zh-CN" altLang="en-US" sz="2800" dirty="0">
                    <a:solidFill>
                      <a:srgbClr val="09405E"/>
                    </a:solidFill>
                  </a:rPr>
                  <a:t>的均值</a:t>
                </a:r>
                <a:endParaRPr kumimoji="1" lang="en-US" altLang="zh-CN" sz="2800" dirty="0" smtClean="0">
                  <a:solidFill>
                    <a:srgbClr val="09405E"/>
                  </a:solidFill>
                </a:endParaRPr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集合</a:t>
                </a:r>
                <a:r>
                  <a:rPr kumimoji="1" lang="zh-CN" altLang="en-US" sz="2800" dirty="0">
                    <a:solidFill>
                      <a:srgbClr val="09405E"/>
                    </a:solidFill>
                  </a:rPr>
                  <a:t>中样本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的</a:t>
                </a:r>
                <a:r>
                  <a:rPr kumimoji="1" lang="en-US" altLang="zh-CN" sz="28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kumimoji="1" lang="en-US" altLang="zh-CN" sz="2800" i="1" dirty="0" smtClean="0">
                    <a:solidFill>
                      <a:srgbClr val="09405E"/>
                    </a:solidFill>
                  </a:rPr>
                  <a:t> 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值越接近越纯净</a:t>
                </a:r>
                <a:endParaRPr kumimoji="1" lang="en-US" altLang="zh-CN" sz="2800" dirty="0" smtClean="0">
                  <a:solidFill>
                    <a:srgbClr val="09405E"/>
                  </a:solidFill>
                </a:endParaRPr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相当于损失函数取</a:t>
                </a:r>
                <a:r>
                  <a:rPr kumimoji="1" lang="en-US" altLang="zh-CN" sz="2800" dirty="0" smtClean="0">
                    <a:solidFill>
                      <a:srgbClr val="09405E"/>
                    </a:solidFill>
                  </a:rPr>
                  <a:t>L2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损失，选择最小</a:t>
                </a:r>
                <a:r>
                  <a:rPr kumimoji="1" lang="en-US" altLang="zh-CN" sz="2800" dirty="0" smtClean="0">
                    <a:solidFill>
                      <a:srgbClr val="09405E"/>
                    </a:solidFill>
                  </a:rPr>
                  <a:t>L2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损失的分裂</a:t>
                </a:r>
                <a:endParaRPr kumimoji="1" lang="en-US" altLang="zh-CN" sz="2800" dirty="0" smtClean="0">
                  <a:solidFill>
                    <a:srgbClr val="09405E"/>
                  </a:solidFill>
                </a:endParaRPr>
              </a:p>
              <a:p>
                <a:pPr marL="1371600" lvl="2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L2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损失：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d>
                          <m:dPr>
                            <m:ctrlPr>
                              <a:rPr lang="mr-I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𝛉</m:t>
                                </m:r>
                              </m:e>
                            </m:d>
                            <m:r>
                              <a:rPr kumimoji="1"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𝑦</m:t>
                            </m:r>
                            <m:r>
                              <a:rPr kumimoji="1" lang="en-US" altLang="zh-CN" sz="28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d>
                          <m:dPr>
                            <m:ctrlPr>
                              <a:rPr lang="mr-I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𝛉</m:t>
                                </m:r>
                              </m:e>
                            </m:d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</m:t>
                            </m:r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zh-CN" altLang="en-US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 </m:t>
                        </m:r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d>
                          <m:dPr>
                            <m:ctrlPr>
                              <a:rPr lang="mr-I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kumimoji="1" lang="mr-IN" altLang="zh-CN" sz="280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</m:t>
                            </m:r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71600" lvl="2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accPr>
                      <m:e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为样本均值                                 时</a:t>
                </a:r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L2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损失最小                                        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建树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回归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36" y="4132684"/>
            <a:ext cx="3323548" cy="7090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474" y="2226196"/>
            <a:ext cx="3323548" cy="70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8"/>
    </mc:Choice>
    <mc:Fallback xmlns="">
      <p:transition spd="slow" advTm="3165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 lvl="1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/>
                  <a:t>分类问题中，分布的集合中每类样本的比例：</a:t>
                </a:r>
                <a:endParaRPr kumimoji="1" lang="en-US" altLang="zh-CN" sz="2800" dirty="0" smtClean="0"/>
              </a:p>
              <a:p>
                <a:pPr lvl="1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/>
                  <a:t>常用</a:t>
                </a:r>
                <a:r>
                  <a:rPr kumimoji="1" lang="zh-CN" altLang="en-US" sz="2800" dirty="0"/>
                  <a:t>的不纯净度量：</a:t>
                </a:r>
                <a:endParaRPr kumimoji="1" lang="en-US" altLang="zh-CN" sz="2800" dirty="0"/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/>
                  <a:t>错分率：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latin typeface="Cambria Math" charset="0"/>
                            <a:ea typeface="Euclid Math One" charset="0"/>
                            <a:cs typeface="Euclid Math One" charset="0"/>
                          </a:rPr>
                          <m:t>𝒟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=</m:t>
                    </m:r>
                  </m:oMath>
                </a14:m>
                <a:endParaRPr kumimoji="1" lang="en-US" altLang="zh-CN" sz="2800" dirty="0"/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/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/>
                  <a:t>熵（</a:t>
                </a:r>
                <a:r>
                  <a:rPr kumimoji="1" lang="en-US" altLang="zh-CN" sz="2800" dirty="0" smtClean="0"/>
                  <a:t>ID3/C4.5</a:t>
                </a:r>
                <a:r>
                  <a:rPr kumimoji="1" lang="zh-CN" altLang="en-US" sz="2800" dirty="0" smtClean="0"/>
                  <a:t>）：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latin typeface="Cambria Math" charset="0"/>
                            <a:ea typeface="Euclid Math One" charset="0"/>
                            <a:cs typeface="Euclid Math One" charset="0"/>
                          </a:rPr>
                          <m:t>𝒟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=</m:t>
                    </m:r>
                  </m:oMath>
                </a14:m>
                <a:endParaRPr kumimoji="1" lang="en-US" altLang="zh-CN" sz="2800" dirty="0"/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dirty="0" smtClean="0">
                  <a:solidFill>
                    <a:srgbClr val="C00000"/>
                  </a:solidFill>
                </a:endParaRPr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en-US" altLang="zh-CN" sz="2800" dirty="0" smtClean="0">
                    <a:solidFill>
                      <a:srgbClr val="C00000"/>
                    </a:solidFill>
                  </a:rPr>
                  <a:t>Gini</a:t>
                </a:r>
                <a:r>
                  <a:rPr kumimoji="1" lang="zh-CN" altLang="en-US" sz="2800" dirty="0" smtClean="0">
                    <a:solidFill>
                      <a:srgbClr val="C00000"/>
                    </a:solidFill>
                  </a:rPr>
                  <a:t>指数</a:t>
                </a:r>
                <a:r>
                  <a:rPr kumimoji="1" lang="zh-CN" altLang="en-US" sz="2800" dirty="0" smtClean="0">
                    <a:solidFill>
                      <a:schemeClr val="tx1"/>
                    </a:solidFill>
                  </a:rPr>
                  <a:t>（无需</a:t>
                </a:r>
                <a:r>
                  <a:rPr kumimoji="1" lang="en-US" altLang="zh-CN" sz="2800" dirty="0" smtClean="0">
                    <a:solidFill>
                      <a:schemeClr val="tx1"/>
                    </a:solidFill>
                  </a:rPr>
                  <a:t>log</a:t>
                </a:r>
                <a:r>
                  <a:rPr kumimoji="1" lang="zh-CN" altLang="en-US" sz="2800" dirty="0" smtClean="0">
                    <a:solidFill>
                      <a:schemeClr val="tx1"/>
                    </a:solidFill>
                  </a:rPr>
                  <a:t>，计算更快）：</a:t>
                </a:r>
                <a:endParaRPr kumimoji="1" lang="en-US" altLang="zh-CN" sz="2800" dirty="0" smtClean="0">
                  <a:solidFill>
                    <a:schemeClr val="tx1"/>
                  </a:solidFill>
                </a:endParaRPr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i="1" dirty="0" smtClean="0">
                  <a:latin typeface="Cambria Math" charset="0"/>
                </a:endParaRPr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kumimoji="1" lang="mr-IN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latin typeface="Cambria Math" charset="0"/>
                            <a:ea typeface="Euclid Math One" charset="0"/>
                            <a:cs typeface="Euclid Math One" charset="0"/>
                          </a:rPr>
                          <m:t>𝒟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</a:rPr>
                      <m:t>=</m:t>
                    </m:r>
                  </m:oMath>
                </a14:m>
                <a:endParaRPr kumimoji="1" lang="en-US" altLang="zh-CN" sz="2800" dirty="0"/>
              </a:p>
              <a:p>
                <a:pPr marL="914400" lvl="1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建树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分类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62" y="1242690"/>
            <a:ext cx="2893065" cy="805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079" y="1754185"/>
            <a:ext cx="3686779" cy="9685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620" y="4324830"/>
            <a:ext cx="6840760" cy="10836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7974" y="2201952"/>
            <a:ext cx="2902749" cy="22116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45138" y="439741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两类分类的不纯度度量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6048" y="2581865"/>
            <a:ext cx="2435557" cy="121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例：建树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9416" y="836712"/>
            <a:ext cx="1087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>
                  <a:lumMod val="50000"/>
                </a:schemeClr>
              </a:buClr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 根据蘑菇属性判断蘑菇有毒</a:t>
            </a:r>
            <a:r>
              <a:rPr lang="en-US" altLang="zh-CN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可食用：</a:t>
            </a:r>
            <a:r>
              <a:rPr lang="en-US" altLang="zh-CN" sz="2800" dirty="0" err="1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mushroom.csv</a:t>
            </a:r>
            <a:endParaRPr lang="en-US" altLang="zh-CN" sz="2800" dirty="0" smtClean="0">
              <a:solidFill>
                <a:srgbClr val="09405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6" y="1583788"/>
            <a:ext cx="11659334" cy="47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8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例：建树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9416" y="836712"/>
            <a:ext cx="108732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>
                  <a:lumMod val="50000"/>
                </a:schemeClr>
              </a:buClr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 根据蘑菇属性判断蘑菇有毒</a:t>
            </a:r>
            <a:r>
              <a:rPr lang="en-US" altLang="zh-CN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可食用：</a:t>
            </a:r>
            <a:r>
              <a:rPr lang="en-US" altLang="zh-CN" sz="2800" dirty="0" err="1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mushroom.csv</a:t>
            </a:r>
            <a:endParaRPr lang="en-US" altLang="zh-CN" sz="2800" dirty="0" smtClean="0">
              <a:solidFill>
                <a:srgbClr val="09405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Wingdings" charset="2"/>
              <a:buChar char="n"/>
            </a:pPr>
            <a:r>
              <a:rPr lang="en-US" altLang="zh-CN" sz="28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将类别型特征进行标签编码：</a:t>
            </a:r>
            <a:r>
              <a:rPr lang="en-US" altLang="zh-CN" sz="2800" dirty="0" err="1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LabelEncoder</a:t>
            </a:r>
            <a:endParaRPr lang="en-US" altLang="zh-CN" sz="2800" dirty="0" smtClean="0">
              <a:solidFill>
                <a:srgbClr val="09405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2" y="2420888"/>
            <a:ext cx="9874656" cy="39986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31504" y="1704088"/>
            <a:ext cx="1087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>
                  <a:lumMod val="50000"/>
                </a:schemeClr>
              </a:buClr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Scikit</a:t>
            </a:r>
            <a:r>
              <a:rPr lang="en-US" altLang="zh-CN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-Learn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要求输入为数值特征</a:t>
            </a:r>
            <a:endParaRPr lang="en-US" altLang="zh-CN" sz="2800" dirty="0" smtClean="0">
              <a:solidFill>
                <a:srgbClr val="09405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2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085513" cy="5237271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将类别型特征进行标签编码：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LabelEncoder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Scikit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-Learn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要求输入为数值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特征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/>
              <a:t>对连续属性进行升序排序，只有在决策属性（即分类发生了变化）发生改变的地方才需要切开，这可以显著减少</a:t>
            </a:r>
            <a:r>
              <a:rPr lang="zh-CN" altLang="en-US" dirty="0" smtClean="0"/>
              <a:t>运算量</a:t>
            </a:r>
            <a:endParaRPr lang="en-US" altLang="zh-CN" dirty="0" smtClean="0"/>
          </a:p>
          <a:p>
            <a:pPr lvl="1"/>
            <a:r>
              <a:rPr lang="zh-CN" altLang="en-US" dirty="0"/>
              <a:t>对连续属性进行升序排序，只有在决策属性（即分类发生了变化）发生改变的地方才需要切开，这可以显著减少</a:t>
            </a:r>
            <a:r>
              <a:rPr lang="zh-CN" altLang="en-US" dirty="0" smtClean="0"/>
              <a:t>运算量</a:t>
            </a:r>
            <a:endParaRPr lang="en-US" altLang="zh-CN" dirty="0" smtClean="0"/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 两个特征取值之间的中点作为可能的分裂点，将数据集分成两部分，计算每个可能的分裂点的</a:t>
            </a:r>
            <a:r>
              <a:rPr lang="en-US" altLang="zh-CN" dirty="0"/>
              <a:t>Gini</a:t>
            </a:r>
            <a:r>
              <a:rPr lang="zh-CN" altLang="en-US" dirty="0" smtClean="0"/>
              <a:t>指数</a:t>
            </a:r>
            <a:endParaRPr lang="en-US" altLang="zh-CN" dirty="0" smtClean="0"/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）选择</a:t>
            </a:r>
            <a:r>
              <a:rPr lang="en-US" altLang="zh-CN" dirty="0"/>
              <a:t>Gini</a:t>
            </a:r>
            <a:r>
              <a:rPr lang="zh-CN" altLang="en-US" dirty="0"/>
              <a:t>指数最小的分裂点作为该特征的最佳分裂点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例：建树</a:t>
            </a:r>
          </a:p>
        </p:txBody>
      </p:sp>
    </p:spTree>
    <p:extLst>
      <p:ext uri="{BB962C8B-B14F-4D97-AF65-F5344CB8AC3E}">
        <p14:creationId xmlns:p14="http://schemas.microsoft.com/office/powerpoint/2010/main" val="1367272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46466" y="1038226"/>
            <a:ext cx="11755034" cy="5237271"/>
          </a:xfrm>
        </p:spPr>
        <p:txBody>
          <a:bodyPr/>
          <a:lstStyle/>
          <a:p>
            <a:r>
              <a:rPr lang="zh-CN" altLang="en-US" sz="2400" dirty="0"/>
              <a:t>第一次分裂前：树的根</a:t>
            </a:r>
            <a:r>
              <a:rPr lang="zh-CN" altLang="en-US" sz="2400" dirty="0" smtClean="0"/>
              <a:t>节点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 总</a:t>
            </a:r>
            <a:r>
              <a:rPr lang="zh-CN" altLang="en-US" sz="2000" dirty="0"/>
              <a:t>样本数为</a:t>
            </a:r>
            <a:r>
              <a:rPr lang="en-US" altLang="zh-CN" sz="2000" dirty="0"/>
              <a:t>6499</a:t>
            </a:r>
            <a:r>
              <a:rPr lang="zh-CN" altLang="en-US" sz="2000" dirty="0"/>
              <a:t>，两类的样本上数目分别为：</a:t>
            </a:r>
            <a:r>
              <a:rPr lang="en-US" altLang="zh-CN" sz="2000" dirty="0"/>
              <a:t>3363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3163</a:t>
            </a:r>
          </a:p>
          <a:p>
            <a:pPr lvl="1"/>
            <a:r>
              <a:rPr lang="zh-CN" altLang="en-US" sz="2000" dirty="0" smtClean="0"/>
              <a:t> 得到</a:t>
            </a:r>
            <a:r>
              <a:rPr lang="zh-CN" altLang="en-US" sz="2000" dirty="0"/>
              <a:t>两类的比例为：</a:t>
            </a:r>
            <a:r>
              <a:rPr lang="is-IS" altLang="zh-CN" sz="2000" dirty="0"/>
              <a:t>0.482029</a:t>
            </a:r>
            <a:r>
              <a:rPr lang="zh-CN" altLang="en-US" sz="2000" dirty="0"/>
              <a:t>和</a:t>
            </a:r>
            <a:r>
              <a:rPr lang="en-US" altLang="zh-CN" sz="2000" dirty="0" smtClean="0"/>
              <a:t>0.517971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 </a:t>
            </a:r>
            <a:r>
              <a:rPr lang="en-US" altLang="zh-CN" sz="2000" dirty="0"/>
              <a:t>Gini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0.499</a:t>
            </a:r>
          </a:p>
          <a:p>
            <a:r>
              <a:rPr lang="zh-CN" altLang="en-US" sz="2400" dirty="0"/>
              <a:t>对每个</a:t>
            </a:r>
            <a:r>
              <a:rPr lang="zh-CN" altLang="en-US" sz="2400" dirty="0" smtClean="0"/>
              <a:t>特征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 根据</a:t>
            </a:r>
            <a:r>
              <a:rPr lang="zh-CN" altLang="en-US" sz="2000" dirty="0"/>
              <a:t>特征取值对样本进行</a:t>
            </a:r>
            <a:r>
              <a:rPr lang="zh-CN" altLang="en-US" sz="2000" dirty="0" smtClean="0"/>
              <a:t>排序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 取</a:t>
            </a:r>
            <a:r>
              <a:rPr lang="zh-CN" altLang="en-US" sz="2000" dirty="0"/>
              <a:t>两个特征取值之间的中点作为可能的分裂点，计算每个可能的分裂点的</a:t>
            </a:r>
            <a:r>
              <a:rPr lang="en-US" altLang="zh-CN" sz="2000" dirty="0"/>
              <a:t>Gini</a:t>
            </a:r>
            <a:r>
              <a:rPr lang="zh-CN" altLang="en-US" sz="2000" dirty="0" smtClean="0"/>
              <a:t>指数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 </a:t>
            </a:r>
            <a:r>
              <a:rPr lang="en-US" altLang="zh-CN" sz="2000" dirty="0"/>
              <a:t>gill-color</a:t>
            </a:r>
            <a:r>
              <a:rPr lang="zh-CN" altLang="en-US" sz="2000" dirty="0"/>
              <a:t>特征取值为</a:t>
            </a:r>
            <a:r>
              <a:rPr lang="en-US" altLang="zh-CN" sz="2000" dirty="0"/>
              <a:t>0-11</a:t>
            </a:r>
            <a:r>
              <a:rPr lang="zh-CN" altLang="en-US" sz="2000" dirty="0"/>
              <a:t>，可能的分裂阈值有：</a:t>
            </a:r>
            <a:r>
              <a:rPr lang="en-US" altLang="zh-CN" sz="2000" dirty="0"/>
              <a:t>0.5, 1.5, </a:t>
            </a:r>
            <a:r>
              <a:rPr lang="mr-IN" altLang="zh-CN" sz="2000" dirty="0"/>
              <a:t>…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10.5</a:t>
            </a:r>
          </a:p>
          <a:p>
            <a:pPr lvl="1"/>
            <a:r>
              <a:rPr lang="zh-CN" altLang="en-US" sz="2000" dirty="0" smtClean="0"/>
              <a:t> 每个</a:t>
            </a:r>
            <a:r>
              <a:rPr lang="zh-CN" altLang="en-US" sz="2000" dirty="0"/>
              <a:t>可能的分类点对应的</a:t>
            </a:r>
            <a:r>
              <a:rPr lang="en-US" altLang="zh-CN" sz="2000" dirty="0"/>
              <a:t>Gini</a:t>
            </a:r>
            <a:r>
              <a:rPr lang="zh-CN" altLang="en-US" sz="2000" dirty="0"/>
              <a:t>指数分别为：</a:t>
            </a:r>
            <a:r>
              <a:rPr lang="is-IS" altLang="zh-CN" sz="2000" dirty="0"/>
              <a:t> 0.3543844641946022, 0.3739663947329344, 0.3621154280725757, </a:t>
            </a:r>
            <a:r>
              <a:rPr lang="is-IS" altLang="zh-CN" sz="2000" dirty="0">
                <a:solidFill>
                  <a:srgbClr val="C00000"/>
                </a:solidFill>
              </a:rPr>
              <a:t>0.32883812359574915</a:t>
            </a:r>
            <a:r>
              <a:rPr lang="is-IS" altLang="zh-CN" sz="2000" dirty="0"/>
              <a:t>, 0.36911839170001565, 0.4482379747002899, 0.452776520958944, 0.4501570405964006, 0.4473229852206424, 0.47107276743242, </a:t>
            </a:r>
            <a:r>
              <a:rPr lang="is-IS" altLang="zh-CN" sz="2000" dirty="0" smtClean="0"/>
              <a:t>0.49825903532938304</a:t>
            </a:r>
          </a:p>
          <a:p>
            <a:pPr lvl="1"/>
            <a:r>
              <a:rPr lang="en-US" altLang="zh-CN" sz="2000" dirty="0" smtClean="0"/>
              <a:t>Gini</a:t>
            </a:r>
            <a:r>
              <a:rPr lang="zh-CN" altLang="en-US" sz="2000" dirty="0"/>
              <a:t>指数的最小值为</a:t>
            </a:r>
            <a:r>
              <a:rPr lang="en-US" altLang="zh-CN" sz="2000" dirty="0"/>
              <a:t>0.329</a:t>
            </a:r>
            <a:r>
              <a:rPr lang="zh-CN" altLang="en-US" sz="2000" dirty="0"/>
              <a:t>，对应的分裂阈值为</a:t>
            </a:r>
            <a:r>
              <a:rPr lang="en-US" altLang="zh-CN" sz="2000" dirty="0" smtClean="0"/>
              <a:t>3.5</a:t>
            </a:r>
            <a:r>
              <a:rPr lang="zh-CN" altLang="en-US" sz="2000" dirty="0" smtClean="0"/>
              <a:t>（</a:t>
            </a:r>
            <a:r>
              <a:rPr lang="zh-CN" altLang="en-US" sz="2000" dirty="0"/>
              <a:t>这是所有特征所有分裂点的最小</a:t>
            </a:r>
            <a:r>
              <a:rPr lang="en-US" altLang="zh-CN" sz="2000" dirty="0"/>
              <a:t>Gini</a:t>
            </a:r>
            <a:r>
              <a:rPr lang="zh-CN" altLang="en-US" sz="2000" dirty="0"/>
              <a:t>指数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400" dirty="0"/>
              <a:t>选择</a:t>
            </a:r>
            <a:r>
              <a:rPr lang="en-US" altLang="zh-CN" sz="2400" dirty="0"/>
              <a:t>Gini</a:t>
            </a:r>
            <a:r>
              <a:rPr lang="zh-CN" altLang="en-US" sz="2400" dirty="0"/>
              <a:t>指数最小的特征的分裂值进行</a:t>
            </a:r>
            <a:r>
              <a:rPr lang="zh-CN" altLang="en-US" sz="2400" dirty="0" smtClean="0"/>
              <a:t>分裂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分裂后：左节点有</a:t>
            </a:r>
            <a:r>
              <a:rPr lang="en-US" altLang="zh-CN" sz="2000" dirty="0"/>
              <a:t>2644</a:t>
            </a:r>
            <a:r>
              <a:rPr lang="zh-CN" altLang="en-US" sz="2000" dirty="0"/>
              <a:t>个样本，其中正负样本数目分别为：</a:t>
            </a:r>
            <a:r>
              <a:rPr lang="en-US" altLang="zh-CN" sz="2000" dirty="0"/>
              <a:t>438</a:t>
            </a:r>
            <a:r>
              <a:rPr lang="zh-CN" altLang="en-US" sz="2000" dirty="0"/>
              <a:t>， </a:t>
            </a:r>
            <a:r>
              <a:rPr lang="en-US" altLang="zh-CN" sz="2000" dirty="0"/>
              <a:t>2206</a:t>
            </a:r>
            <a:r>
              <a:rPr lang="zh-CN" altLang="en-US" sz="2000" dirty="0"/>
              <a:t>，</a:t>
            </a:r>
            <a:r>
              <a:rPr lang="en-US" altLang="zh-CN" sz="2000" dirty="0"/>
              <a:t>Gini</a:t>
            </a:r>
            <a:r>
              <a:rPr lang="zh-CN" altLang="en-US" sz="2000" dirty="0"/>
              <a:t>指数为</a:t>
            </a:r>
            <a:r>
              <a:rPr lang="en-US" altLang="zh-CN" sz="2000" dirty="0"/>
              <a:t>0.276</a:t>
            </a:r>
            <a:r>
              <a:rPr lang="zh-CN" altLang="en-US" sz="2000" dirty="0"/>
              <a:t>；右节点有</a:t>
            </a:r>
            <a:r>
              <a:rPr lang="en-US" altLang="zh-CN" sz="2000" dirty="0"/>
              <a:t>3855</a:t>
            </a:r>
            <a:r>
              <a:rPr lang="zh-CN" altLang="en-US" sz="2000" dirty="0"/>
              <a:t>个样本，其中正负样本数目分别为：</a:t>
            </a:r>
            <a:r>
              <a:rPr lang="en-US" altLang="zh-CN" sz="2000" dirty="0"/>
              <a:t>2925</a:t>
            </a:r>
            <a:r>
              <a:rPr lang="zh-CN" altLang="en-US" sz="2000" dirty="0"/>
              <a:t>， </a:t>
            </a:r>
            <a:r>
              <a:rPr lang="en-US" altLang="zh-CN" sz="2000" dirty="0"/>
              <a:t>930</a:t>
            </a:r>
            <a:r>
              <a:rPr lang="zh-CN" altLang="en-US" sz="2000" dirty="0"/>
              <a:t>，</a:t>
            </a:r>
            <a:r>
              <a:rPr lang="en-US" altLang="zh-CN" sz="2000" dirty="0"/>
              <a:t>Gini</a:t>
            </a:r>
            <a:r>
              <a:rPr lang="zh-CN" altLang="en-US" sz="2000" dirty="0"/>
              <a:t>指数为</a:t>
            </a:r>
            <a:r>
              <a:rPr lang="en-US" altLang="zh-CN" sz="2000" dirty="0"/>
              <a:t>0.366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例：建树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304" y="-235547"/>
            <a:ext cx="4210946" cy="28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46466" y="832757"/>
            <a:ext cx="10752465" cy="5237271"/>
          </a:xfrm>
        </p:spPr>
        <p:txBody>
          <a:bodyPr/>
          <a:lstStyle/>
          <a:p>
            <a:r>
              <a:rPr lang="zh-CN" altLang="zh-CN" dirty="0"/>
              <a:t>决策树模型由结点和有向边</a:t>
            </a:r>
            <a:r>
              <a:rPr lang="zh-CN" altLang="zh-CN" dirty="0" smtClean="0"/>
              <a:t>组成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</a:t>
            </a:r>
            <a:r>
              <a:rPr lang="zh-CN" altLang="zh-CN" dirty="0" smtClean="0"/>
              <a:t>结点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特征</a:t>
            </a:r>
            <a:r>
              <a:rPr lang="zh-CN" altLang="zh-CN" dirty="0"/>
              <a:t>空间子</a:t>
            </a:r>
            <a:r>
              <a:rPr lang="zh-CN" altLang="zh-CN" dirty="0" smtClean="0"/>
              <a:t>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</a:t>
            </a:r>
            <a:r>
              <a:rPr lang="zh-CN" altLang="zh-CN" dirty="0" smtClean="0"/>
              <a:t>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划分规则</a:t>
            </a:r>
            <a:endParaRPr lang="en-US" altLang="zh-CN" dirty="0" smtClean="0"/>
          </a:p>
          <a:p>
            <a:pPr lvl="1"/>
            <a:r>
              <a:rPr lang="zh-CN" altLang="en-US" dirty="0"/>
              <a:t> </a:t>
            </a:r>
            <a:r>
              <a:rPr lang="zh-CN" altLang="zh-CN" dirty="0" smtClean="0"/>
              <a:t>从</a:t>
            </a:r>
            <a:r>
              <a:rPr lang="zh-CN" altLang="zh-CN" dirty="0"/>
              <a:t>根结点到叶子结点的有向边代表了一条决策路径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zh-CN" altLang="zh-CN" dirty="0" smtClean="0"/>
              <a:t>决策</a:t>
            </a:r>
            <a:r>
              <a:rPr lang="zh-CN" altLang="zh-CN" dirty="0"/>
              <a:t>树的路径是互斥并且完备</a:t>
            </a:r>
            <a:r>
              <a:rPr lang="zh-CN" altLang="zh-CN" dirty="0" smtClean="0"/>
              <a:t>的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决策树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6" y="3289861"/>
            <a:ext cx="51562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例：建树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852979"/>
            <a:ext cx="9582150" cy="60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建树过程是一个自顶向下的递归</a:t>
            </a:r>
            <a:r>
              <a:rPr kumimoji="1" lang="zh-CN" altLang="en-US" dirty="0" smtClean="0"/>
              <a:t>过程。</a:t>
            </a:r>
            <a:endParaRPr kumimoji="1" lang="en-US" altLang="zh-CN" dirty="0"/>
          </a:p>
          <a:p>
            <a:r>
              <a:rPr kumimoji="1" lang="zh-CN" altLang="en-US" dirty="0"/>
              <a:t>递归的停止条件：</a:t>
            </a:r>
            <a:endParaRPr kumimoji="1" lang="en-US" altLang="zh-CN" dirty="0"/>
          </a:p>
          <a:p>
            <a:pPr lvl="1">
              <a:buClr>
                <a:schemeClr val="tx1"/>
              </a:buClr>
            </a:pPr>
            <a:r>
              <a:rPr lang="zh-CN" altLang="en-US" sz="2800" dirty="0" smtClean="0"/>
              <a:t>分裂带来的损失的减小太小：损失的减少量可定义为</a:t>
            </a:r>
            <a:endParaRPr lang="en-US" altLang="zh-CN" sz="2800" dirty="0"/>
          </a:p>
          <a:p>
            <a:pPr lvl="1">
              <a:buClr>
                <a:schemeClr val="tx1"/>
              </a:buClr>
            </a:pPr>
            <a:endParaRPr lang="en-US" altLang="zh-CN" sz="2800" dirty="0" smtClean="0"/>
          </a:p>
          <a:p>
            <a:pPr lvl="1">
              <a:buClr>
                <a:schemeClr val="tx1"/>
              </a:buClr>
            </a:pPr>
            <a:endParaRPr lang="en-US" altLang="zh-CN" sz="2800" dirty="0" smtClean="0"/>
          </a:p>
          <a:p>
            <a:pPr lvl="1">
              <a:buClr>
                <a:schemeClr val="tx1"/>
              </a:buClr>
            </a:pPr>
            <a:r>
              <a:rPr lang="zh-CN" altLang="en-US" sz="2800" dirty="0" smtClean="0"/>
              <a:t>树的深度超过了最大深度</a:t>
            </a:r>
            <a:endParaRPr lang="en-US" altLang="zh-CN" sz="2800" dirty="0"/>
          </a:p>
          <a:p>
            <a:pPr lvl="1">
              <a:buClr>
                <a:schemeClr val="tx1"/>
              </a:buClr>
            </a:pPr>
            <a:r>
              <a:rPr lang="zh-CN" altLang="en-US" sz="2800" dirty="0" smtClean="0"/>
              <a:t>左／右分支的样本分布足够纯净</a:t>
            </a:r>
            <a:endParaRPr lang="en-US" altLang="zh-CN" sz="2800" dirty="0"/>
          </a:p>
          <a:p>
            <a:pPr lvl="1">
              <a:buClr>
                <a:schemeClr val="tx1"/>
              </a:buClr>
            </a:pPr>
            <a:r>
              <a:rPr lang="zh-CN" altLang="en-US" sz="2800" dirty="0" smtClean="0"/>
              <a:t>左／右分支中样本数目足够少</a:t>
            </a:r>
            <a:endParaRPr lang="en-US" altLang="zh-CN" sz="2800" dirty="0"/>
          </a:p>
          <a:p>
            <a:pPr lvl="1"/>
            <a:endParaRPr kumimoji="1" lang="zh-CN" altLang="en-US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建树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停止条件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35" y="2941395"/>
            <a:ext cx="7494127" cy="8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dirty="0" smtClean="0"/>
                  <a:t>分类回归树算法容易过拟合，通过剪枝去除部分分支，降低模型复杂度。</a:t>
                </a:r>
                <a:endParaRPr kumimoji="1" lang="en-US" altLang="zh-CN" dirty="0"/>
              </a:p>
              <a:p>
                <a:pPr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dirty="0"/>
                  <a:t>剪枝：给定一个完全树，自底向上进行剪枝，直到根节点</a:t>
                </a:r>
                <a:endParaRPr kumimoji="1" lang="en-US" altLang="zh-CN" dirty="0"/>
              </a:p>
              <a:p>
                <a:pPr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dirty="0"/>
                  <a:t>剪枝准则：</a:t>
                </a:r>
                <a:r>
                  <a:rPr lang="en-US" altLang="zh-CN" dirty="0"/>
                  <a:t>Cost complexity </a:t>
                </a:r>
                <a:r>
                  <a:rPr lang="en-US" altLang="zh-CN" dirty="0" smtClean="0"/>
                  <a:t>pruning</a:t>
                </a:r>
                <a:endParaRPr kumimoji="1" lang="en-US" altLang="zh-CN" dirty="0"/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dirty="0" smtClean="0"/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dirty="0" smtClean="0"/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dirty="0"/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400" dirty="0" smtClean="0"/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400" dirty="0" smtClean="0"/>
                  <a:t>形式</a:t>
                </a:r>
                <a:r>
                  <a:rPr kumimoji="1" lang="zh-CN" altLang="en-US" sz="2400" dirty="0"/>
                  <a:t>同机器学习模型的目标函数：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kumimoji="1" lang="mr-IN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400" i="1">
                            <a:latin typeface="Cambria Math" charset="0"/>
                          </a:rPr>
                          <m:t>𝛉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 sz="24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kumimoji="1" lang="mr-IN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mr-IN" altLang="zh-CN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1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i="1">
                                        <a:latin typeface="Cambria Math" charset="0"/>
                                      </a:rPr>
                                      <m:t>;</m:t>
                                    </m:r>
                                    <m:r>
                                      <a:rPr kumimoji="1" lang="zh-CN" altLang="en-US" sz="2400" i="1">
                                        <a:latin typeface="Cambria Math" charset="0"/>
                                      </a:rPr>
                                      <m:t>𝛉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nary>
                    <m:r>
                      <m:rPr>
                        <m:nor/>
                      </m:rPr>
                      <a:rPr kumimoji="1" lang="en-US" altLang="zh-CN" sz="2400" dirty="0"/>
                      <m:t>+</m:t>
                    </m:r>
                    <m:r>
                      <m:rPr>
                        <m:sty m:val="p"/>
                      </m:rPr>
                      <a:rPr kumimoji="1" lang="el-GR" altLang="zh-CN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r>
                      <a:rPr kumimoji="1" lang="en-US" altLang="zh-CN" sz="24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kumimoji="1" lang="mr-IN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sz="2400" i="1">
                            <a:latin typeface="Cambria Math" charset="0"/>
                          </a:rPr>
                          <m:t>𝛉</m:t>
                        </m:r>
                      </m:e>
                    </m:d>
                  </m:oMath>
                </a14:m>
                <a:endParaRPr kumimoji="1" lang="en-US" altLang="zh-CN" sz="2400" dirty="0"/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lang="zh-CN" altLang="en-US" sz="2400" dirty="0"/>
                  <a:t>当</a:t>
                </a:r>
                <a:r>
                  <a:rPr lang="en-US" altLang="zh-CN" sz="2400" dirty="0"/>
                  <a:t>α</a:t>
                </a:r>
                <a:r>
                  <a:rPr lang="zh-CN" altLang="en-US" sz="2400" dirty="0"/>
                  <a:t>从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开始增大，树的一些分支被剪掉，得到不同</a:t>
                </a:r>
                <a:r>
                  <a:rPr lang="en-US" altLang="zh-CN" sz="2400" dirty="0"/>
                  <a:t>α</a:t>
                </a:r>
                <a:r>
                  <a:rPr lang="zh-CN" altLang="en-US" sz="2400" dirty="0"/>
                  <a:t>对应的树</a:t>
                </a:r>
                <a:endParaRPr lang="en-US" altLang="zh-CN" sz="2400" dirty="0"/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lang="zh-CN" altLang="en-US" sz="2400" dirty="0">
                    <a:cs typeface="Symbol" charset="2"/>
                  </a:rPr>
                  <a:t>采用交叉验证得到最佳的</a:t>
                </a:r>
                <a:r>
                  <a:rPr lang="en-US" altLang="zh-CN" sz="2400" dirty="0"/>
                  <a:t>α</a:t>
                </a:r>
                <a:endParaRPr lang="en-US" altLang="zh-CN" sz="2400" dirty="0">
                  <a:cs typeface="Symbol" charset="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b="-6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剪枝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93439" y="3833242"/>
                <a:ext cx="37108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𝐶𝐶</m:t>
                      </m:r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𝐸𝑟𝑟</m:t>
                      </m:r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hr-HR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kumimoji="1" lang="en-US" altLang="zh-CN" sz="2133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39" y="3833242"/>
                <a:ext cx="3710860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4"/>
          <p:cNvSpPr txBox="1"/>
          <p:nvPr/>
        </p:nvSpPr>
        <p:spPr>
          <a:xfrm>
            <a:off x="2507181" y="4560696"/>
            <a:ext cx="2016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9405E"/>
                </a:solidFill>
                <a:latin typeface="黑体" charset="-122"/>
                <a:ea typeface="黑体" charset="-122"/>
                <a:cs typeface="Arial" charset="0"/>
              </a:rPr>
              <a:t>树的错误率</a:t>
            </a:r>
            <a:endParaRPr lang="zh-CN" altLang="en-US" sz="2400" dirty="0">
              <a:solidFill>
                <a:srgbClr val="09405E"/>
              </a:solidFill>
              <a:latin typeface="黑体" charset="-122"/>
              <a:ea typeface="黑体" charset="-122"/>
              <a:cs typeface="Arial" charset="0"/>
            </a:endParaRPr>
          </a:p>
        </p:txBody>
      </p:sp>
      <p:cxnSp>
        <p:nvCxnSpPr>
          <p:cNvPr id="7" name="直接箭头连接符 11"/>
          <p:cNvCxnSpPr>
            <a:cxnSpLocks noChangeShapeType="1"/>
            <a:endCxn id="6" idx="0"/>
          </p:cNvCxnSpPr>
          <p:nvPr/>
        </p:nvCxnSpPr>
        <p:spPr bwMode="auto">
          <a:xfrm flipH="1">
            <a:off x="3515293" y="4205495"/>
            <a:ext cx="872784" cy="3552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17"/>
          <p:cNvSpPr txBox="1"/>
          <p:nvPr/>
        </p:nvSpPr>
        <p:spPr>
          <a:xfrm>
            <a:off x="6212279" y="4575408"/>
            <a:ext cx="21689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9405E"/>
                </a:solidFill>
                <a:latin typeface="黑体" charset="-122"/>
                <a:ea typeface="黑体" charset="-122"/>
                <a:cs typeface="Arial" charset="0"/>
              </a:rPr>
              <a:t>树的节点数目</a:t>
            </a:r>
          </a:p>
        </p:txBody>
      </p:sp>
      <p:cxnSp>
        <p:nvCxnSpPr>
          <p:cNvPr id="9" name="直接箭头连接符 15"/>
          <p:cNvCxnSpPr>
            <a:cxnSpLocks noChangeShapeType="1"/>
          </p:cNvCxnSpPr>
          <p:nvPr/>
        </p:nvCxnSpPr>
        <p:spPr bwMode="auto">
          <a:xfrm>
            <a:off x="5902991" y="4232509"/>
            <a:ext cx="1189268" cy="3428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4"/>
          <p:cNvSpPr txBox="1"/>
          <p:nvPr/>
        </p:nvSpPr>
        <p:spPr>
          <a:xfrm>
            <a:off x="4786134" y="4575408"/>
            <a:ext cx="19061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9405E"/>
                </a:solidFill>
                <a:latin typeface="黑体" charset="-122"/>
                <a:ea typeface="黑体" charset="-122"/>
                <a:cs typeface="Arial" charset="0"/>
              </a:rPr>
              <a:t>正则因子</a:t>
            </a:r>
            <a:endParaRPr lang="zh-CN" altLang="en-US" sz="2400" dirty="0">
              <a:solidFill>
                <a:srgbClr val="09405E"/>
              </a:solidFill>
              <a:latin typeface="黑体" charset="-122"/>
              <a:ea typeface="黑体" charset="-122"/>
              <a:cs typeface="Arial" charset="0"/>
            </a:endParaRPr>
          </a:p>
        </p:txBody>
      </p:sp>
      <p:cxnSp>
        <p:nvCxnSpPr>
          <p:cNvPr id="14" name="直接箭头连接符 11"/>
          <p:cNvCxnSpPr>
            <a:cxnSpLocks noChangeShapeType="1"/>
          </p:cNvCxnSpPr>
          <p:nvPr/>
        </p:nvCxnSpPr>
        <p:spPr bwMode="auto">
          <a:xfrm flipH="1">
            <a:off x="5451199" y="4205495"/>
            <a:ext cx="132664" cy="3699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968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/>
              <a:t>容易解释</a:t>
            </a:r>
            <a:endParaRPr lang="en-US" altLang="zh-CN" dirty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 smtClean="0"/>
              <a:t>对特征预处理要求少</a:t>
            </a:r>
            <a:endParaRPr lang="en-US" altLang="zh-CN" dirty="0"/>
          </a:p>
          <a:p>
            <a:pPr marL="914400" lvl="1" indent="-457200">
              <a:lnSpc>
                <a:spcPct val="100000"/>
              </a:lnSpc>
              <a:buClr>
                <a:schemeClr val="tx1"/>
              </a:buClr>
              <a:buFont typeface="Wingdings" charset="2"/>
              <a:buChar char="n"/>
            </a:pPr>
            <a:r>
              <a:rPr lang="zh-CN" altLang="en-US" sz="2800" dirty="0"/>
              <a:t>能处理离散值和连续值混合的</a:t>
            </a:r>
            <a:r>
              <a:rPr lang="zh-CN" altLang="en-US" sz="2800" dirty="0" smtClean="0"/>
              <a:t>输入（理论上，实际实现需根据具体工具包的要求）</a:t>
            </a:r>
            <a:endParaRPr lang="en-US" altLang="zh-CN" sz="2800" dirty="0"/>
          </a:p>
          <a:p>
            <a:pPr marL="914400" lvl="1" indent="-457200">
              <a:lnSpc>
                <a:spcPct val="100000"/>
              </a:lnSpc>
              <a:buClr>
                <a:schemeClr val="tx1"/>
              </a:buClr>
              <a:buFont typeface="Wingdings" charset="2"/>
              <a:buChar char="n"/>
            </a:pPr>
            <a:r>
              <a:rPr lang="zh-CN" altLang="en-US" sz="2800" dirty="0"/>
              <a:t>对特征的单调变换不敏感</a:t>
            </a:r>
            <a:r>
              <a:rPr lang="en-US" altLang="zh-CN" sz="2800" dirty="0"/>
              <a:t> (</a:t>
            </a:r>
            <a:r>
              <a:rPr lang="zh-CN" altLang="en-US" sz="2800" dirty="0"/>
              <a:t>只与数据的排序有关</a:t>
            </a:r>
            <a:r>
              <a:rPr lang="en-US" altLang="zh-CN" sz="2800" dirty="0"/>
              <a:t>)</a:t>
            </a:r>
          </a:p>
          <a:p>
            <a:pPr marL="914400" lvl="1" indent="-457200">
              <a:lnSpc>
                <a:spcPct val="100000"/>
              </a:lnSpc>
              <a:buClr>
                <a:schemeClr val="tx1"/>
              </a:buClr>
              <a:buFont typeface="Wingdings" charset="2"/>
              <a:buChar char="n"/>
            </a:pPr>
            <a:r>
              <a:rPr lang="zh-CN" altLang="en-US" sz="2800" dirty="0"/>
              <a:t>能自动进行特征选择</a:t>
            </a:r>
            <a:endParaRPr lang="en-US" altLang="zh-CN" sz="2800" dirty="0"/>
          </a:p>
          <a:p>
            <a:pPr marL="914400" lvl="1" indent="-457200">
              <a:lnSpc>
                <a:spcPct val="100000"/>
              </a:lnSpc>
              <a:buClr>
                <a:schemeClr val="tx1"/>
              </a:buClr>
              <a:buFont typeface="Wingdings" charset="2"/>
              <a:buChar char="n"/>
            </a:pPr>
            <a:r>
              <a:rPr lang="zh-CN" altLang="en-US" sz="2800" dirty="0"/>
              <a:t>可处理缺失数据</a:t>
            </a:r>
            <a:endParaRPr lang="en-US" altLang="zh-CN" sz="2800" dirty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/>
              <a:t>可扩展到大数据规模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树模型的优点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2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/>
              <a:t>正确率不高：建树过程过于贪心</a:t>
            </a:r>
            <a:endParaRPr lang="en-US" altLang="zh-CN" dirty="0"/>
          </a:p>
          <a:p>
            <a:pPr marL="914400" lvl="1" indent="-457200">
              <a:buClr>
                <a:schemeClr val="tx1"/>
              </a:buClr>
              <a:buFont typeface="Wingdings" charset="2"/>
              <a:buChar char="n"/>
            </a:pPr>
            <a:r>
              <a:rPr lang="zh-CN" altLang="en-US" sz="2800" dirty="0"/>
              <a:t>可作为</a:t>
            </a:r>
            <a:r>
              <a:rPr lang="en-US" altLang="zh-CN" sz="2800" dirty="0"/>
              <a:t>Boosting</a:t>
            </a:r>
            <a:r>
              <a:rPr lang="zh-CN" altLang="en-US" sz="2800" dirty="0"/>
              <a:t>的弱学习器（深度不太深）</a:t>
            </a:r>
            <a:endParaRPr lang="en-US" altLang="zh-CN" sz="2800" dirty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/>
              <a:t>模型不稳定（方差大）：输入数据小的变化会带来树结构的变化</a:t>
            </a:r>
            <a:endParaRPr lang="en-US" altLang="zh-CN" dirty="0"/>
          </a:p>
          <a:p>
            <a:pPr marL="914400" lvl="1" indent="-457200">
              <a:buClr>
                <a:schemeClr val="tx1"/>
              </a:buClr>
              <a:buFont typeface="Wingdings" charset="2"/>
              <a:buChar char="n"/>
            </a:pPr>
            <a:r>
              <a:rPr lang="en-US" altLang="zh-CN" sz="2800" dirty="0"/>
              <a:t>Bagging</a:t>
            </a:r>
            <a:r>
              <a:rPr lang="zh-CN" altLang="en-US" sz="2800" dirty="0"/>
              <a:t>：随机森林</a:t>
            </a:r>
            <a:endParaRPr lang="en-US" altLang="zh-CN" sz="2800" dirty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/>
              <a:t>当特征数目相对样本数目太多时，容易过拟合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树模型的缺点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41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kumimoji="1" lang="en-US" altLang="zh-CN" dirty="0" err="1" smtClean="0"/>
              <a:t>Scikit</a:t>
            </a:r>
            <a:r>
              <a:rPr kumimoji="1" lang="en-US" altLang="zh-CN" dirty="0" smtClean="0"/>
              <a:t>-Learn</a:t>
            </a:r>
            <a:r>
              <a:rPr kumimoji="1" lang="zh-CN" altLang="en-US" dirty="0" smtClean="0"/>
              <a:t>实现了</a:t>
            </a:r>
            <a:r>
              <a:rPr kumimoji="1" lang="en-US" altLang="zh-CN" dirty="0" smtClean="0"/>
              <a:t>CART</a:t>
            </a:r>
            <a:r>
              <a:rPr kumimoji="1" lang="zh-CN" altLang="en-US" dirty="0"/>
              <a:t>算法</a:t>
            </a:r>
            <a:r>
              <a:rPr kumimoji="1" lang="zh-CN" altLang="en-US" dirty="0" smtClean="0"/>
              <a:t>的改进版本</a:t>
            </a:r>
            <a:endParaRPr kumimoji="1" lang="en-US" altLang="zh-CN" dirty="0"/>
          </a:p>
          <a:p>
            <a:pPr marL="914400" lvl="1" indent="-457200">
              <a:buClr>
                <a:schemeClr val="tx1"/>
              </a:buClr>
              <a:buFont typeface="Wingdings" charset="2"/>
              <a:buChar char="n"/>
            </a:pPr>
            <a:r>
              <a:rPr kumimoji="1" lang="zh-CN" altLang="en-US" sz="2800" dirty="0"/>
              <a:t>建树：穷举搜索所有特征所有</a:t>
            </a:r>
            <a:r>
              <a:rPr kumimoji="1" lang="zh-CN" altLang="en-US" sz="2800" dirty="0" smtClean="0"/>
              <a:t>可能的分裂点</a:t>
            </a:r>
            <a:endParaRPr kumimoji="1" lang="en-US" altLang="zh-CN" sz="2800" dirty="0"/>
          </a:p>
          <a:p>
            <a:pPr marL="914400" lvl="1" indent="-457200">
              <a:buClr>
                <a:schemeClr val="tx1"/>
              </a:buClr>
              <a:buFont typeface="Wingdings" charset="2"/>
              <a:buChar char="n"/>
            </a:pPr>
            <a:r>
              <a:rPr kumimoji="1" lang="zh-CN" altLang="en-US" sz="2800" dirty="0"/>
              <a:t>没有实现剪枝（采用交叉验证选择最佳的树</a:t>
            </a:r>
            <a:r>
              <a:rPr kumimoji="1" lang="zh-CN" altLang="en-US" sz="2800" dirty="0" smtClean="0"/>
              <a:t>的超参数</a:t>
            </a:r>
            <a:r>
              <a:rPr kumimoji="1" lang="zh-CN" altLang="en-US" sz="2800" dirty="0"/>
              <a:t>）</a:t>
            </a:r>
            <a:endParaRPr kumimoji="1" lang="en-US" altLang="zh-CN" sz="2800" dirty="0"/>
          </a:p>
          <a:p>
            <a:pPr marL="914400" lvl="1" indent="-457200">
              <a:buClr>
                <a:schemeClr val="tx1"/>
              </a:buClr>
              <a:buFont typeface="Wingdings" charset="2"/>
              <a:buChar char="n"/>
            </a:pPr>
            <a:r>
              <a:rPr kumimoji="1" lang="zh-CN" altLang="en-US" sz="2800" dirty="0" smtClean="0"/>
              <a:t>分类决策树</a:t>
            </a:r>
            <a:r>
              <a:rPr kumimoji="1" lang="zh-CN" altLang="en-US" sz="2800" dirty="0"/>
              <a:t>：</a:t>
            </a:r>
            <a:r>
              <a:rPr lang="en-US" altLang="zh-CN" sz="2800" dirty="0"/>
              <a:t> </a:t>
            </a:r>
            <a:r>
              <a:rPr lang="en-US" altLang="zh-CN" sz="2800" dirty="0" err="1"/>
              <a:t>DecisionTreeClassifier</a:t>
            </a:r>
            <a:endParaRPr lang="en-US" altLang="zh-CN" sz="2800" dirty="0"/>
          </a:p>
          <a:p>
            <a:pPr marL="914400" lvl="1" indent="-457200">
              <a:buClr>
                <a:schemeClr val="tx1"/>
              </a:buClr>
              <a:buFont typeface="Wingdings" charset="2"/>
              <a:buChar char="n"/>
            </a:pPr>
            <a:r>
              <a:rPr kumimoji="1" lang="zh-CN" altLang="en-US" sz="2800" dirty="0" smtClean="0"/>
              <a:t>回归</a:t>
            </a:r>
            <a:r>
              <a:rPr kumimoji="1" lang="zh-CN" altLang="en-US" sz="2800" dirty="0"/>
              <a:t>决策</a:t>
            </a:r>
            <a:r>
              <a:rPr kumimoji="1" lang="zh-CN" altLang="en-US" sz="2800" dirty="0" smtClean="0"/>
              <a:t>树</a:t>
            </a:r>
            <a:r>
              <a:rPr kumimoji="1" lang="zh-CN" altLang="en-US" sz="2800" dirty="0"/>
              <a:t>：</a:t>
            </a:r>
            <a:r>
              <a:rPr lang="en-US" altLang="zh-CN" sz="2800" dirty="0"/>
              <a:t> </a:t>
            </a:r>
            <a:r>
              <a:rPr lang="en-US" altLang="zh-CN" sz="2800" dirty="0" err="1"/>
              <a:t>DecisionTreeRegressor</a:t>
            </a:r>
            <a:endParaRPr lang="en-US" altLang="zh-CN" sz="2800" dirty="0"/>
          </a:p>
          <a:p>
            <a:pPr marL="914400" lvl="1" indent="-457200">
              <a:buFont typeface="Wingdings" charset="2"/>
              <a:buChar char="n"/>
            </a:pPr>
            <a:endParaRPr kumimoji="1" lang="en-US" altLang="zh-CN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Scikit</a:t>
            </a:r>
            <a:r>
              <a:rPr kumimoji="1" lang="en-US" altLang="zh-CN" dirty="0" smtClean="0"/>
              <a:t>-Learn</a:t>
            </a:r>
            <a:r>
              <a:rPr kumimoji="1" lang="zh-CN" altLang="en-US" dirty="0" smtClean="0"/>
              <a:t>中的决策树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64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943628" y="118403"/>
            <a:ext cx="9688876" cy="597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小米兰亭" panose="03000502000000000000" charset="-122"/>
                <a:ea typeface="小米兰亭" panose="03000502000000000000" charset="-122"/>
                <a:cs typeface="小米兰亭" panose="03000502000000000000" charset="-122"/>
                <a:sym typeface="小米兰亭" panose="03000502000000000000" charset="-122"/>
              </a:defRPr>
            </a:lvl1pPr>
          </a:lstStyle>
          <a:p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rPr>
              <a:t>DecisionTreeClassifier</a:t>
            </a:r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3109860"/>
            <a:ext cx="1152128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Clr>
                <a:schemeClr val="bg1">
                  <a:lumMod val="50000"/>
                </a:schemeClr>
              </a:buClr>
              <a:buFont typeface="Wingdings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决策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树算法特有的参数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0" lvl="4" indent="-457200">
              <a:buClr>
                <a:schemeClr val="bg1">
                  <a:lumMod val="50000"/>
                </a:schemeClr>
              </a:buClr>
              <a:buFont typeface="Wingdings" charset="2"/>
              <a:buChar char="n"/>
            </a:pPr>
            <a:r>
              <a:rPr lang="en-US" altLang="zh-CN" sz="2400" i="1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criterion</a:t>
            </a:r>
            <a:r>
              <a:rPr lang="zh-CN" altLang="en-US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i="1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splitter</a:t>
            </a:r>
            <a:r>
              <a:rPr lang="zh-CN" altLang="en-US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lang="en-US" altLang="zh-CN" sz="24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max_features</a:t>
            </a:r>
            <a:endParaRPr lang="en-US" altLang="zh-CN" sz="2400" i="1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171700" lvl="4" indent="-342900">
              <a:buClr>
                <a:schemeClr val="bg1">
                  <a:lumMod val="50000"/>
                </a:schemeClr>
              </a:buClr>
              <a:buFont typeface="Wingdings" charset="2"/>
              <a:buChar char="n"/>
            </a:pPr>
            <a:r>
              <a:rPr lang="zh-CN" altLang="en-US" sz="2400" i="1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i="1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max_depth</a:t>
            </a:r>
            <a:r>
              <a:rPr lang="zh-CN" altLang="en-US" sz="2400" i="1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max_leaf_nodes</a:t>
            </a:r>
            <a:endParaRPr lang="en-US" altLang="zh-CN" sz="2400" i="1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171700" lvl="4" indent="-342900">
              <a:buClr>
                <a:schemeClr val="bg1">
                  <a:lumMod val="50000"/>
                </a:schemeClr>
              </a:buClr>
              <a:buFont typeface="Wingdings" charset="2"/>
              <a:buChar char="n"/>
            </a:pPr>
            <a:r>
              <a:rPr lang="zh-CN" altLang="en-US" sz="2400" i="1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i="1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min_samples_split</a:t>
            </a:r>
            <a:r>
              <a:rPr lang="zh-CN" altLang="en-US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i="1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min_samples_leaf</a:t>
            </a:r>
            <a:r>
              <a:rPr lang="zh-CN" altLang="en-US" sz="2400" i="1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i="1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min_weight_fraction_leaf</a:t>
            </a:r>
            <a:r>
              <a:rPr lang="zh-CN" altLang="en-US" sz="2400" i="1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i="1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min_impurity_decrease</a:t>
            </a:r>
            <a:r>
              <a:rPr lang="zh-CN" altLang="en-US" sz="2400" i="1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min_impurity_split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3923" y="1124744"/>
            <a:ext cx="11521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class </a:t>
            </a:r>
            <a:r>
              <a:rPr lang="en-US" altLang="zh-CN" sz="20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sklearn.tree.DecisionTreeClassifier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criterion=’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gini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splitter=’best’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max_depth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min_samples_split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=2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min_samples_leaf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=1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min_weight_fraction_leaf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=0.0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max_features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random_state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max_leaf_nodes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min_impurity_decrease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=0.0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min_impurity_split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class_weight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presort=False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49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zh-CN" dirty="0" err="1" smtClean="0">
                <a:solidFill>
                  <a:srgbClr val="F2F2F2">
                    <a:lumMod val="50000"/>
                  </a:srgbClr>
                </a:solidFill>
              </a:rPr>
              <a:t>DecisionTreeClassifier</a:t>
            </a:r>
            <a:r>
              <a:rPr lang="zh-CN" altLang="en-US" dirty="0" smtClean="0">
                <a:solidFill>
                  <a:schemeClr val="tx1"/>
                </a:solidFill>
              </a:rPr>
              <a:t>参数</a:t>
            </a: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内容占位符 4"/>
              <p:cNvGraphicFramePr>
                <a:graphicFrameLocks/>
              </p:cNvGraphicFramePr>
              <p:nvPr>
                <p:extLst/>
              </p:nvPr>
            </p:nvGraphicFramePr>
            <p:xfrm>
              <a:off x="239350" y="1340768"/>
              <a:ext cx="11617290" cy="45338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625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5350674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010366"/>
                  </a:tblGrid>
                  <a:tr h="5760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8085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criterion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权衡分裂质量的指标。缺省‘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gini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’(CART)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： 即 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Gini impurity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 或者‘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entropy’(C4.5)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48085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splitter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分裂方式有两种：‘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best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, 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random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. 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缺省：‘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best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’。‘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best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在特征的所有分裂点中找出最优的分裂点。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’random’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在随机分裂点中找最优分裂点。</a:t>
                          </a: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‘best‘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适合样本量不大的时候。如果样本数据量非常大，决策树构建推荐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’random’ 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。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</a:tr>
                  <a:tr h="48085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max_features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寻找最佳分裂点时，考虑的特征数目。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缺省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:None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，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None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：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考虑所有的特征；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“log2”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：最多考虑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mr-IN" altLang="zh-CN" sz="1800" b="0" i="1" u="none" strike="noStrike" cap="none" spc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dk1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mr-IN" altLang="zh-CN" sz="1800" b="0" i="1" u="none" strike="noStrike" cap="none" spc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uFillTx/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  <a:sym typeface="Times New Roman" panose="02020603050405020304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mr-IN" altLang="zh-CN" sz="1800" b="0" i="0" u="none" strike="noStrike" cap="none" spc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uFillTx/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  <a:sym typeface="Times New Roman" panose="02020603050405020304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u="none" strike="noStrike" cap="none" spc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uFillTx/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  <a:sym typeface="Times New Roman" panose="02020603050405020304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800" b="0" i="1" u="none" strike="noStrike" cap="none" spc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dk1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  <m:t>𝐷</m:t>
                                  </m:r>
                                </m:e>
                              </m:func>
                            </m:oMath>
                          </a14:m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个特征；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“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sqrt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”/“auto”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：最多考虑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zh-CN" altLang="en-US" sz="1800" b="0" i="1" u="none" strike="noStrike" cap="none" spc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dk1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b="0" i="1" u="none" strike="noStrike" cap="none" spc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dk1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  <a:sym typeface="Times New Roman" panose="02020603050405020304"/>
                                    </a:rPr>
                                    <m:t>𝐷</m:t>
                                  </m:r>
                                </m:e>
                              </m:rad>
                            </m:oMath>
                          </a14:m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个特征。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整数：考虑的特征的绝对数目。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浮点数：考虑特征数目的百分比，即（百分比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x</a:t>
                          </a:r>
                          <a:r>
                            <a:rPr lang="en-US" altLang="zh-CN" sz="1800" b="0" i="1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 panose="02020603050405020304"/>
                            </a:rPr>
                            <a:t>D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）取整后的特征数。其中</a:t>
                          </a:r>
                          <a:r>
                            <a:rPr lang="en-US" altLang="zh-CN" sz="1800" b="0" i="1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 panose="02020603050405020304"/>
                            </a:rPr>
                            <a:t>D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为样本总特征数。</a:t>
                          </a: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如果样本特征数不多，如小于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50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，用默认的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“None”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即可。如果特征数非常多，可以控制分裂时考虑的最大特征数，以控制决策树的生成时间。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04031375"/>
                  </p:ext>
                </p:extLst>
              </p:nvPr>
            </p:nvGraphicFramePr>
            <p:xfrm>
              <a:off x="239350" y="1340768"/>
              <a:ext cx="11617290" cy="45338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62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535067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4010366"/>
                  </a:tblGrid>
                  <a:tr h="5760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criterion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权衡分裂质量的指标。缺省‘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gini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’(CART)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： 即 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Gini impurity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 或者‘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entropy’(C4.5)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1219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splitter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分裂方式有两种：‘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best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, 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random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. 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缺省：‘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best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’。‘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best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’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在特征的所有分裂点中找出最优的分裂点。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’random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在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随机分裂点中找最优分裂点。</a:t>
                          </a: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‘best‘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适合样本量不大的时候。如果样本数据量非常大，决策树构建推荐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’random’ 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。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</a:tr>
                  <a:tr h="20680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max_features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9167" marR="109167" marT="60960" marB="60960">
                        <a:blipFill rotWithShape="0">
                          <a:blip r:embed="rId3"/>
                          <a:stretch>
                            <a:fillRect l="-42255" t="-119706" r="-75513" b="-3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如果样本特征数不多，如小于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50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，用默认的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“None”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即可。如果特征数非常多，可以控制分裂时考虑的最大特征数，以控制决策树的生成时间。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141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zh-CN" dirty="0" err="1" smtClean="0">
                <a:solidFill>
                  <a:srgbClr val="F2F2F2">
                    <a:lumMod val="50000"/>
                  </a:srgbClr>
                </a:solidFill>
              </a:rPr>
              <a:t>DecisionTreeClassifier</a:t>
            </a:r>
            <a:r>
              <a:rPr lang="zh-CN" altLang="en-US" dirty="0" smtClean="0">
                <a:solidFill>
                  <a:schemeClr val="tx1"/>
                </a:solidFill>
              </a:rPr>
              <a:t>参数</a:t>
            </a: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3" name="内容占位符 4"/>
          <p:cNvGraphicFramePr>
            <a:graphicFrameLocks/>
          </p:cNvGraphicFramePr>
          <p:nvPr>
            <p:extLst/>
          </p:nvPr>
        </p:nvGraphicFramePr>
        <p:xfrm>
          <a:off x="239350" y="980728"/>
          <a:ext cx="11617290" cy="5727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3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805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60440"/>
              </a:tblGrid>
              <a:tr h="57606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备注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75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max_depth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09167" marR="109167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树的最大深度。缺省为：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None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，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在建树时不限制树的深度，直到每个叶子结点都是纯净的或叶子节点的样本数目小于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min_samples_split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。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09167" marR="109167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数据少或者特征少的时候可以默认值。如果模型样本量多，特征也多的情况下，推荐限制这个最大深度，具体的取值取决于数据的分布。常用的可以取值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10-100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之间。</a:t>
                      </a:r>
                      <a:endParaRPr lang="zh-CN" altLang="en-US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597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max_leaf_nodes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09167" marR="109167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最大叶子节点数目。以最好优先（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best-first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）的方式生成树时，用该参数限制叶子节点数目。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默认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None: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不限制叶子节点数目。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09167" marR="109167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如果不为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None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，则忽略</a:t>
                      </a:r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max_depth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。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5597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min_samples_split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09167" marR="109167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对中间节点进行分裂的最小样本数。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整数：样本绝对数目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浮点数：样本百分比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缺省：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09167" marR="109167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如果样本量数量级非常大，则推荐增大该参数。如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10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万样本，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min_samples_split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=10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。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41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i="0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min_samples_leaf</a:t>
                      </a:r>
                      <a:endParaRPr lang="zh-CN" altLang="en-US" sz="180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09167" marR="109167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叶子节点包含的最小样本数。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整数：样本绝对数目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浮点数：样本百分比</a:t>
                      </a:r>
                      <a:endParaRPr lang="en-US" altLang="zh-CN" sz="1800" kern="12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缺省：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09167" marR="109167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如果某叶子节点数目小于该参数，则会和兄弟节点一起被剪枝。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min_samples_split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约为</a:t>
                      </a:r>
                      <a:r>
                        <a:rPr lang="en-US" altLang="zh-CN" sz="1800" i="0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min_samples_leaf</a:t>
                      </a:r>
                      <a:r>
                        <a:rPr lang="zh-CN" altLang="en-US" sz="1800" i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的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倍。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45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altLang="zh-CN" dirty="0" err="1" smtClean="0">
                <a:solidFill>
                  <a:srgbClr val="F2F2F2">
                    <a:lumMod val="50000"/>
                  </a:srgbClr>
                </a:solidFill>
              </a:rPr>
              <a:t>DecisionTreeClassifier</a:t>
            </a:r>
            <a:r>
              <a:rPr lang="zh-CN" altLang="en-US" dirty="0" smtClean="0">
                <a:solidFill>
                  <a:schemeClr val="tx1"/>
                </a:solidFill>
              </a:rPr>
              <a:t>参数</a:t>
            </a: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内容占位符 4"/>
              <p:cNvGraphicFramePr>
                <a:graphicFrameLocks/>
              </p:cNvGraphicFramePr>
              <p:nvPr>
                <p:extLst/>
              </p:nvPr>
            </p:nvGraphicFramePr>
            <p:xfrm>
              <a:off x="239350" y="980728"/>
              <a:ext cx="11617290" cy="5736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7633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68052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3960440"/>
                  </a:tblGrid>
                  <a:tr h="54828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91892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min_weight_fraction_leaf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叶子节点所有样本权重和的最小值。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缺省：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，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不考虑权重约束。当没有设置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sample_weight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 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时，每个样本的权重相等。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i="0" u="none" strike="noStrike" cap="none" spc="0" baseline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如果某叶子节点样本权重和小于该参数，则会和兄弟节点一起被剪枝。</a:t>
                          </a:r>
                          <a:endParaRPr lang="en-US" altLang="zh-CN" sz="1800" b="0" i="0" u="none" strike="noStrike" cap="none" spc="0" baseline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91892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min_impurity_split</a:t>
                          </a:r>
                          <a:endParaRPr lang="zh-CN" alt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节点分裂最小不纯度。如果节点的不纯度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基尼系数，信息增益，均方差，绝对差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)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小于这个阈值，则该节点不再分裂。为叶子节点 。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已弃用，用参数</a:t>
                          </a:r>
                          <a:r>
                            <a:rPr lang="en-US" altLang="zh-CN" sz="1800" i="0" dirty="0" err="1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min_impurity_decrease</a:t>
                          </a:r>
                          <a:r>
                            <a:rPr lang="zh-CN" altLang="en-US" sz="1800" i="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替代。</a:t>
                          </a:r>
                          <a:endParaRPr lang="zh-CN" altLang="en-US" sz="1800" b="0" i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92232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i="0" dirty="0" err="1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min_impurity_decrease</a:t>
                          </a:r>
                          <a:endParaRPr lang="zh-CN" alt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节点分裂最小不纯度下降量。如果节点分裂带来的的不纯度下降小于这个阈值，则该节点不再分裂。为叶子节点 。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不纯度下降</a:t>
                          </a:r>
                          <a14:m>
                            <m:oMath xmlns:m="http://schemas.openxmlformats.org/officeDocument/2006/math">
                              <m:r>
                                <a:rPr kumimoji="1" lang="zh-CN" altLang="en-US" sz="1800" b="0" i="0" u="none" strike="noStrike" cap="none" spc="0" baseline="0" smtClean="0">
                                  <a:ln>
                                    <a:noFill/>
                                  </a:ln>
                                  <a:solidFill>
                                    <a:schemeClr val="dk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  <a:sym typeface="Times New Roman" panose="02020603050405020304"/>
                                </a:rPr>
                                <m:t>（</m:t>
                              </m:r>
                              <m:r>
                                <a:rPr kumimoji="1" lang="zh-CN" altLang="en-US" sz="1800" b="0" i="1" u="none" strike="noStrike" cap="none" spc="0" baseline="0" smtClean="0">
                                  <a:ln>
                                    <a:noFill/>
                                  </a:ln>
                                  <a:solidFill>
                                    <a:schemeClr val="dk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  <a:sym typeface="Times New Roman" panose="02020603050405020304"/>
                                </a:rPr>
                                <m:t>可带样本权重</m:t>
                              </m:r>
                              <m:r>
                                <a:rPr kumimoji="1" lang="zh-CN" altLang="en-US" sz="1800" b="0" i="0" u="none" strike="noStrike" cap="none" spc="0" baseline="0" smtClean="0">
                                  <a:ln>
                                    <a:noFill/>
                                  </a:ln>
                                  <a:solidFill>
                                    <a:schemeClr val="dk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  <a:sym typeface="Times New Roman" panose="02020603050405020304"/>
                                </a:rPr>
                                <m:t>）</m:t>
                              </m:r>
                              <m:r>
                                <a:rPr kumimoji="1" lang="zh-CN" altLang="en-US" sz="1800" b="0" i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：</m:t>
                              </m:r>
                            </m:oMath>
                          </a14:m>
                          <a:endParaRPr kumimoji="1" lang="en-US" altLang="zh-CN" sz="1800" b="0" i="0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1" lang="mr-IN" altLang="zh-CN" sz="1400" b="0" i="1" smtClean="0"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kumimoji="1" lang="en-US" altLang="zh-CN" sz="1400" b="0" i="1" smtClean="0"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400" b="0" i="1" smtClean="0"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400" b="0" i="1" smtClean="0"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zh-CN" sz="1400" b="0" i="1" smtClean="0"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kumimoji="1" lang="mr-IN" altLang="zh-CN" sz="1400" b="0" i="1" smtClean="0"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1400" smtClean="0"/>
                                      <m:t>impurity</m:t>
                                    </m:r>
                                    <m:r>
                                      <a:rPr lang="en-US" altLang="zh-CN" sz="14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kumimoji="1" lang="mr-IN" altLang="zh-CN" sz="1400" i="1" smtClean="0"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𝑙𝑒𝑓𝑡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kumimoji="1" lang="en-US" altLang="zh-CN" sz="1400" i="1"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kumimoji="1" lang="mr-IN" altLang="zh-CN" sz="1400" i="1"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zh-CN" altLang="en-US" sz="1400" i="1" dirty="0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𝐿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1" lang="en-US" altLang="zh-CN" sz="1400" b="0" i="1" smtClean="0"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kumimoji="1" lang="mr-IN" altLang="zh-CN" sz="1400" i="1"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𝑟𝑖𝑔h𝑡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400" i="1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kumimoji="1" lang="en-US" altLang="zh-CN" sz="1400" i="1"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kumimoji="1" lang="mr-IN" altLang="zh-CN" sz="1400" i="1"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1400" i="1" dirty="0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zh-CN" altLang="en-US" sz="1400" i="1" dirty="0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400" i="1" dirty="0">
                                                <a:latin typeface="Cambria Math" charset="0"/>
                                                <a:ea typeface="Microsoft YaHei" charset="-122"/>
                                                <a:cs typeface="Microsoft YaHei" charset="-122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b="0" i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11857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class_weight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每个类别的权重：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{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class_label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: weight}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。如果不给定，所有类别的权重均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1. 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“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balanced”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模式：自动调整权重。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n_samples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/ (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n_classes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* 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np.bincount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(y))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还可以设置样本权重（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fit</a:t>
                          </a: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函数）</a:t>
                          </a:r>
                        </a:p>
                      </a:txBody>
                      <a:tcPr marL="121920" marR="121920" marT="60960" marB="60960"/>
                    </a:tc>
                  </a:tr>
                  <a:tr h="38752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random_state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随机种子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73492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presort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是否对数据进行预先排序，以便在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fitting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时加快最优划分。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对于大数据集，使用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False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，对于小数据集，使用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True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2182052"/>
                  </p:ext>
                </p:extLst>
              </p:nvPr>
            </p:nvGraphicFramePr>
            <p:xfrm>
              <a:off x="239350" y="980728"/>
              <a:ext cx="11617290" cy="5736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7633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68052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960440"/>
                  </a:tblGrid>
                  <a:tr h="54828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min_weight_fraction_leaf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叶子节点所有样本权重和的最小值。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缺省：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，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不考虑权重约束。当没有设置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sample_weight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 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时，每个样本的权重相等。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i="0" u="none" strike="noStrike" cap="none" spc="0" baseline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如果某叶子节点样本权重和小于该参数，则会和兄弟节点一起被剪枝。</a:t>
                          </a:r>
                          <a:endParaRPr lang="en-US" altLang="zh-CN" sz="1800" b="0" i="0" u="none" strike="noStrike" cap="none" spc="0" baseline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9448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min_impurity_split</a:t>
                          </a:r>
                          <a:endParaRPr lang="zh-CN" alt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节点分裂最小不纯度。如果节点的不纯度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基尼系数，信息增益，均方差，绝对差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)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小于这个阈值，则该节点不再分裂。为叶子节点 。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已弃用，用参数</a:t>
                          </a:r>
                          <a:r>
                            <a:rPr lang="en-US" altLang="zh-CN" sz="1800" i="0" dirty="0" err="1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min_impurity_decrease</a:t>
                          </a:r>
                          <a:r>
                            <a:rPr lang="zh-CN" altLang="en-US" sz="1800" i="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替代。</a:t>
                          </a:r>
                          <a:endParaRPr lang="zh-CN" altLang="en-US" sz="1800" b="0" i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94837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i="0" dirty="0" err="1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min_impurity_decrease</a:t>
                          </a:r>
                          <a:endParaRPr lang="zh-CN" alt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节点分裂最小不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纯度下降量。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如果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节点分裂带来的的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不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纯度下降小于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这个阈值，则该节点不再分裂。为叶子节点 。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3"/>
                          <a:stretch>
                            <a:fillRect l="-193385" t="-257692" r="-769" b="-249359"/>
                          </a:stretch>
                        </a:blipFill>
                      </a:tcPr>
                    </a:tc>
                  </a:tr>
                  <a:tr h="1219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class_weight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每个类别的权重：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{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class_label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: weight}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。如果不给定，所有类别的权重均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1. 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“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balanced”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模式：自动调整权重。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n_samples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/ (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n_classes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* </a:t>
                          </a: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np.bincount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(y))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还可以设置样本权重（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fit</a:t>
                          </a: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函数）</a:t>
                          </a: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random_state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随机种子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  <a:tr h="73492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presort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是否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对数据进行预先排序，以便在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fitting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时加快最优划分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09167" marR="109167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对于大数据集，使用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False</a:t>
                          </a: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，对于小数据集，使用</a:t>
                          </a:r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True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81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46466" y="832757"/>
            <a:ext cx="10752465" cy="523727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例：鸢尾花分类的决策树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7" y="884117"/>
            <a:ext cx="10427793" cy="58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57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DecisionTreeClassifier</a:t>
            </a:r>
            <a:r>
              <a:rPr lang="zh-CN" altLang="en-US" dirty="0"/>
              <a:t>的属性</a:t>
            </a:r>
            <a:endParaRPr kumimoji="1" lang="zh-CN" altLang="en-US" dirty="0"/>
          </a:p>
        </p:txBody>
      </p:sp>
      <p:graphicFrame>
        <p:nvGraphicFramePr>
          <p:cNvPr id="10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368255"/>
              </p:ext>
            </p:extLst>
          </p:nvPr>
        </p:nvGraphicFramePr>
        <p:xfrm>
          <a:off x="512880" y="1586572"/>
          <a:ext cx="11166240" cy="361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925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0"/>
                    </a:ext>
                  </a:extLst>
                </a:gridCol>
                <a:gridCol w="4218620">
                  <a:extLst>
                    <a:ext uri="{9D8B030D-6E8A-4147-A177-3AD203B41FA5}">
                      <a16:colId xmlns="" xmlns:a16="http://schemas.microsoft.com/office/drawing/2014/main" xmlns:a14="http://schemas.microsoft.com/office/drawing/2010/main" xmlns:mc="http://schemas.openxmlformats.org/markup-compatibility/2006" val="20001"/>
                    </a:ext>
                  </a:extLst>
                </a:gridCol>
                <a:gridCol w="4140695"/>
              </a:tblGrid>
              <a:tr h="36892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属性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备注</a:t>
                      </a:r>
                      <a:endParaRPr lang="zh-CN" altLang="en-US" sz="18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000"/>
                  </a:ext>
                </a:extLst>
              </a:tr>
              <a:tr h="61460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classes_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类别标签</a:t>
                      </a:r>
                      <a:endParaRPr kumimoji="1"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00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n_classes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_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类别数目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feature_importances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_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特征重要性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xmlns:a14="http://schemas.microsoft.com/office/drawing/2010/main" xmlns:mc="http://schemas.openxmlformats.org/markup-compatibility/2006" val="100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max_features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_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max_features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的值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42976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n_features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_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训练模型（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fit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）的特征数目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48567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n_outputs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_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训练模型（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fit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）的输出的数目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42976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tree_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树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4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 smtClean="0"/>
              <a:t> 特征</a:t>
            </a:r>
            <a:r>
              <a:rPr lang="zh-CN" altLang="en-US" dirty="0"/>
              <a:t>重要性亦被称为</a:t>
            </a:r>
            <a:r>
              <a:rPr lang="en-US" altLang="zh-CN" dirty="0"/>
              <a:t>Gini</a:t>
            </a:r>
            <a:r>
              <a:rPr lang="zh-CN" altLang="en-US" dirty="0"/>
              <a:t>重要性，即增加该特征对（归一化的）</a:t>
            </a:r>
            <a:r>
              <a:rPr lang="en-US" altLang="zh-CN" dirty="0" smtClean="0"/>
              <a:t>Gini</a:t>
            </a:r>
            <a:r>
              <a:rPr lang="zh-CN" altLang="en-US" dirty="0" smtClean="0"/>
              <a:t>指数的减少</a:t>
            </a:r>
            <a:r>
              <a:rPr lang="zh-CN" altLang="en-US" dirty="0"/>
              <a:t>量。</a:t>
            </a:r>
            <a:endParaRPr lang="en-US" altLang="zh-CN" dirty="0"/>
          </a:p>
          <a:p>
            <a:pPr marL="914400" lvl="1" indent="-457200">
              <a:buClr>
                <a:schemeClr val="tx1"/>
              </a:buClr>
              <a:buFont typeface="Wingdings" charset="2"/>
              <a:buChar char="n"/>
            </a:pPr>
            <a:endParaRPr lang="en-US" altLang="zh-CN" sz="2800" dirty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 smtClean="0"/>
              <a:t> 可</a:t>
            </a:r>
            <a:r>
              <a:rPr lang="zh-CN" altLang="en-US" dirty="0"/>
              <a:t>根据特征重要性做特征</a:t>
            </a:r>
            <a:r>
              <a:rPr lang="zh-CN" altLang="en-US" dirty="0" smtClean="0"/>
              <a:t>选择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zh-CN" altLang="en-US" sz="3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feature_importances</a:t>
            </a:r>
            <a:r>
              <a:rPr lang="en-US" altLang="zh-CN" dirty="0"/>
              <a:t>_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50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DecisionTreeClassifier</a:t>
            </a:r>
            <a:r>
              <a:rPr lang="zh-CN" altLang="en-US" dirty="0"/>
              <a:t>的方法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03110"/>
                  </p:ext>
                </p:extLst>
              </p:nvPr>
            </p:nvGraphicFramePr>
            <p:xfrm>
              <a:off x="383704" y="1123950"/>
              <a:ext cx="11424592" cy="5084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6384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796820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72858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方法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63735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u="none" strike="noStrike" dirty="0">
                              <a:solidFill>
                                <a:srgbClr val="2878A2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3" tooltip="sklearn.tree.DecisionTreeClassifier.apply"/>
                            </a:rPr>
                            <a:t>apply</a:t>
                          </a:r>
                          <a:r>
                            <a:rPr lang="en-US" sz="1800" dirty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(X[, </a:t>
                          </a:r>
                          <a:r>
                            <a:rPr lang="en-US" sz="1800" dirty="0" err="1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check_input</a:t>
                          </a:r>
                          <a:r>
                            <a:rPr lang="en-US" sz="1800" dirty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返回每个样本对应的叶子结点索引。</a:t>
                          </a:r>
                          <a:endParaRPr lang="en-US" sz="1800" dirty="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31750" marR="50800" marT="6350" marB="6350" anchor="ctr"/>
                    </a:tc>
                  </a:tr>
                  <a:tr h="637353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4" tooltip="sklearn.linear_model.LinearRegression.fit"/>
                            </a:rPr>
                            <a:t>fit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(X, y[, 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sample_weight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])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模型训练。参数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800" b="0" i="0" u="none" strike="noStrike" cap="none" spc="0" baseline="0" smtClean="0">
                                  <a:ln>
                                    <a:noFill/>
                                  </a:ln>
                                  <a:solidFill>
                                    <a:schemeClr val="dk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  <a:sym typeface="Times New Roman" panose="02020603050405020304"/>
                                </a:rPr>
                                <m:t>X</m:t>
                              </m:r>
                              <m:r>
                                <a:rPr lang="en-US" altLang="zh-CN" sz="1800" b="0" i="0" u="none" strike="noStrike" cap="none" spc="0" baseline="0" smtClean="0">
                                  <a:ln>
                                    <a:noFill/>
                                  </a:ln>
                                  <a:solidFill>
                                    <a:schemeClr val="dk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  <a:sym typeface="Times New Roman" panose="02020603050405020304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0" u="none" strike="noStrike" cap="none" spc="0" baseline="0" smtClean="0">
                                  <a:ln>
                                    <a:noFill/>
                                  </a:ln>
                                  <a:solidFill>
                                    <a:schemeClr val="dk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  <a:sym typeface="Times New Roman" panose="02020603050405020304"/>
                                </a:rPr>
                                <m:t>y</m:t>
                              </m:r>
                            </m:oMath>
                          </a14:m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为训练数据，也可以通过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sample_weight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设置每个样本的权重。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2136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5" tooltip="sklearn.linear_model.LinearRegression.predict"/>
                            </a:rPr>
                            <a:t>predict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(X)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X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对应的预测值（类别标签）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479136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8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"/>
                            </a:rPr>
                            <a:t>predict_log_proba</a:t>
                          </a:r>
                          <a:r>
                            <a:rPr lang="en-US" sz="18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(X)</a:t>
                          </a: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X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对应的预测值（每个类别对应的概率的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log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值）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</a:tr>
                  <a:tr h="479136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8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"/>
                            </a:rPr>
                            <a:t>predict_proba</a:t>
                          </a:r>
                          <a:r>
                            <a:rPr lang="en-US" sz="18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(X)</a:t>
                          </a: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X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对应的预测值（每个类别对应的概率）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</a:tr>
                  <a:tr h="479136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6" tooltip="sklearn.linear_model.LinearRegression.score"/>
                            </a:rPr>
                            <a:t>score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(X, y[, 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sample_weight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])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评估模型预测性能，返回模型预测的正确率。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</a:tr>
                  <a:tr h="607007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3" tooltip="sklearn.tree.DecisionTreeClassifier.apply"/>
                            </a:rPr>
                            <a:t>apply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(X[, 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check_input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])</a:t>
                          </a:r>
                          <a:endParaRPr 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返回每个样本对应（被预测）的叶子节点索引</a:t>
                          </a:r>
                          <a:endParaRPr 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</a:tr>
                  <a:tr h="607007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7" tooltip="sklearn.tree.DecisionTreeClassifier.decision_path"/>
                            </a:rPr>
                            <a:t>decision_path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(X[, 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check_input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])</a:t>
                          </a:r>
                          <a:endParaRPr 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返回每个样本对应的树的决策路径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03110"/>
                  </p:ext>
                </p:extLst>
              </p:nvPr>
            </p:nvGraphicFramePr>
            <p:xfrm>
              <a:off x="383704" y="1123950"/>
              <a:ext cx="11424592" cy="50841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638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796820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</a:tblGrid>
                  <a:tr h="72858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方法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63735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u="none" strike="noStrike" dirty="0">
                              <a:solidFill>
                                <a:srgbClr val="2878A2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8" tooltip="sklearn.tree.DecisionTreeClassifier.apply"/>
                            </a:rPr>
                            <a:t>apply</a:t>
                          </a:r>
                          <a:r>
                            <a:rPr lang="en-US" sz="1800" dirty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(X[, </a:t>
                          </a:r>
                          <a:r>
                            <a:rPr lang="en-US" sz="1800" dirty="0" err="1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check_input</a:t>
                          </a:r>
                          <a:r>
                            <a:rPr lang="en-US" sz="1800" dirty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dirty="0" smtClean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返回每个样本对应的叶子结点索引。</a:t>
                          </a:r>
                          <a:endParaRPr lang="en-US" sz="1800" dirty="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31750" marR="50800" marT="6350" marB="6350" anchor="ctr"/>
                    </a:tc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9" tooltip="sklearn.linear_model.LinearRegression.fit"/>
                            </a:rPr>
                            <a:t>fit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(X, y[, 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sample_weight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])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10"/>
                          <a:stretch>
                            <a:fillRect l="-43502" t="-206364" r="-306" b="-45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11" tooltip="sklearn.linear_model.LinearRegression.predict"/>
                            </a:rPr>
                            <a:t>predict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(X)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X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对应的预测值（类别标签）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479136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8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"/>
                            </a:rPr>
                            <a:t>predict_log_proba</a:t>
                          </a:r>
                          <a:r>
                            <a:rPr lang="en-US" sz="18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(X)</a:t>
                          </a: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X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对应的预测值（每个类别对应的概率的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log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值）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</a:tr>
                  <a:tr h="479136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sz="18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"/>
                            </a:rPr>
                            <a:t>predict_proba</a:t>
                          </a:r>
                          <a:r>
                            <a:rPr lang="en-US" sz="1800" b="0" i="0" u="none" strike="noStrike" cap="none" spc="0" baseline="0" dirty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(X)</a:t>
                          </a: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X</a:t>
                          </a: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对应的预测值（每个类别对应的概率）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</a:tr>
                  <a:tr h="479136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12" tooltip="sklearn.linear_model.LinearRegression.score"/>
                            </a:rPr>
                            <a:t>score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(X, y[, 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sample_weight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])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评估模型预测性能，返回模型预测的正确率。</a:t>
                          </a:r>
                          <a:endParaRPr lang="en-US" altLang="zh-CN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121920" marR="121920" marT="60960" marB="60960"/>
                    </a:tc>
                  </a:tr>
                  <a:tr h="607007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8" tooltip="sklearn.tree.DecisionTreeClassifier.apply"/>
                            </a:rPr>
                            <a:t>apply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(X[, 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check_input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])</a:t>
                          </a:r>
                          <a:endParaRPr 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返回每个样本对应（被预测）的叶子节点索引</a:t>
                          </a:r>
                          <a:endParaRPr 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</a:tr>
                  <a:tr h="607007">
                    <a:tc>
                      <a:txBody>
                        <a:bodyPr/>
                        <a:lstStyle/>
                        <a:p>
                          <a:pPr marL="0" marR="0" indent="0" algn="l" defTabSz="914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  <a:hlinkClick r:id="rId13" tooltip="sklearn.tree.DecisionTreeClassifier.decision_path"/>
                            </a:rPr>
                            <a:t>decision_path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(X[, </a:t>
                          </a:r>
                          <a:r>
                            <a:rPr lang="en-US" altLang="zh-CN" sz="18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check_input</a:t>
                          </a:r>
                          <a:r>
                            <a:rPr lang="en-US" altLang="zh-CN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])</a:t>
                          </a:r>
                          <a:endParaRPr lang="en-US" sz="1800" b="0" i="0" u="none" strike="noStrike" cap="none" spc="0" baseline="0" dirty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chemeClr val="dk1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返回每个样本对应的树的决策路径</a:t>
                          </a:r>
                          <a:endParaRPr lang="en-US" altLang="zh-CN" sz="1800" b="0" i="0" u="none" strike="noStrike" cap="none" spc="0" baseline="0" dirty="0" smtClean="0">
                            <a:ln>
                              <a:noFill/>
                            </a:ln>
                            <a:solidFill>
                              <a:schemeClr val="dk1"/>
                            </a:solidFill>
                            <a:effectLst/>
                            <a:uFillTx/>
                            <a:latin typeface="Microsoft YaHei" charset="-122"/>
                            <a:ea typeface="Microsoft YaHei" charset="-122"/>
                            <a:cs typeface="Microsoft YaHei" charset="-122"/>
                            <a:sym typeface="Times New Roman" panose="02020603050405020304"/>
                          </a:endParaRPr>
                        </a:p>
                      </a:txBody>
                      <a:tcPr marL="31750" marR="50800" marT="6350" marB="635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897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63923" y="1124744"/>
            <a:ext cx="11521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class 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sklearn.tree.DecisionTreeRegressor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criterion=’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splitter=’best’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max_depth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min_samples_split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=2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min_samples_leaf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=1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min_weight_fraction_leaf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=0.0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max_features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random_state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max_leaf_nodes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min_impurity_decrease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=0.0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 err="1">
                <a:latin typeface="Microsoft YaHei" charset="-122"/>
                <a:ea typeface="Microsoft YaHei" charset="-122"/>
                <a:cs typeface="Microsoft YaHei" charset="-122"/>
              </a:rPr>
              <a:t>min_impurity_split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=None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sz="2000" i="1" dirty="0">
                <a:latin typeface="Microsoft YaHei" charset="-122"/>
                <a:ea typeface="Microsoft YaHei" charset="-122"/>
                <a:cs typeface="Microsoft YaHei" charset="-122"/>
              </a:rPr>
              <a:t>presort=False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438150" y="3049870"/>
            <a:ext cx="115252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Wingdings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同决策分类器</a:t>
            </a:r>
            <a:r>
              <a:rPr lang="en-US" altLang="zh-CN" sz="28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DecisionTreeClassifier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几乎一样，只是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r>
              <a:rPr kumimoji="1" lang="zh-CN" altLang="en-US" sz="28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criterion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取值不同：</a:t>
            </a:r>
            <a:endParaRPr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（默认值）：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均方误差（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mean 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squared 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error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），等价于用叶子节点的均值预测，即最小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损失。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2400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friedman_mse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Friedman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改进的均方误差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“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mae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 平均绝对误差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mean absolute 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error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），等价于用叶子节点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的中值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预测，即最小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 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微软雅黑" panose="020B0503020204020204" pitchFamily="34" charset="-122"/>
                <a:sym typeface="Times New Roman" panose="02020603050405020304"/>
              </a:rPr>
              <a:t>DecisionTreeRegressor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7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61713" cy="523727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/>
              <a:t>决策树很容易过</a:t>
            </a:r>
            <a:r>
              <a:rPr lang="zh-CN" altLang="en-US" dirty="0" smtClean="0"/>
              <a:t>拟合。一般来说</a:t>
            </a:r>
            <a:r>
              <a:rPr lang="zh-CN" altLang="en-US" dirty="0"/>
              <a:t>，样本数比特征数多一些会比较容易建立健壮的</a:t>
            </a:r>
            <a:r>
              <a:rPr lang="zh-CN" altLang="en-US" dirty="0" smtClean="0"/>
              <a:t>模型。</a:t>
            </a:r>
            <a:endParaRPr lang="en-US" altLang="zh-CN" dirty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 smtClean="0"/>
              <a:t>决策</a:t>
            </a:r>
            <a:r>
              <a:rPr lang="zh-CN" altLang="en-US" dirty="0"/>
              <a:t>树的数组使用的是</a:t>
            </a:r>
            <a:r>
              <a:rPr lang="en-US" altLang="zh-CN" dirty="0" err="1"/>
              <a:t>numpy</a:t>
            </a:r>
            <a:r>
              <a:rPr lang="zh-CN" altLang="en-US" dirty="0"/>
              <a:t>的</a:t>
            </a:r>
            <a:r>
              <a:rPr lang="en-US" altLang="zh-CN" dirty="0"/>
              <a:t>float32</a:t>
            </a:r>
            <a:r>
              <a:rPr lang="zh-CN" altLang="en-US" dirty="0"/>
              <a:t>类型，如果训练数据不是这样的格式，算法会先做</a:t>
            </a:r>
            <a:r>
              <a:rPr lang="en-US" altLang="zh-CN" dirty="0"/>
              <a:t>copy</a:t>
            </a:r>
            <a:r>
              <a:rPr lang="zh-CN" altLang="en-US" dirty="0"/>
              <a:t>再运行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/>
              <a:t>如果输入的样本矩阵是稀疏的，推荐</a:t>
            </a:r>
            <a:r>
              <a:rPr lang="zh-CN" altLang="en-US" dirty="0" smtClean="0"/>
              <a:t>在模型训练前对训练数据调用</a:t>
            </a:r>
            <a:r>
              <a:rPr lang="en-US" altLang="zh-CN" dirty="0" err="1"/>
              <a:t>csc_matrix</a:t>
            </a:r>
            <a:r>
              <a:rPr lang="zh-CN" altLang="en-US" dirty="0"/>
              <a:t>稀疏化，在预测</a:t>
            </a:r>
            <a:r>
              <a:rPr lang="zh-CN" altLang="en-US" dirty="0" smtClean="0"/>
              <a:t>前对测试数据调用</a:t>
            </a:r>
            <a:r>
              <a:rPr lang="en-US" altLang="zh-CN" dirty="0" err="1"/>
              <a:t>csr_matrix</a:t>
            </a:r>
            <a:r>
              <a:rPr lang="zh-CN" altLang="en-US" dirty="0"/>
              <a:t>稀疏化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使用注意事项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98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流行的决策树算法有：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ID3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、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C4.5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en-US" altLang="zh-CN" dirty="0" smtClean="0">
                    <a:latin typeface="微软雅黑" pitchFamily="34" charset="-122"/>
                    <a:ea typeface="微软雅黑" pitchFamily="34" charset="-122"/>
                  </a:rPr>
                  <a:t>CART</a:t>
                </a:r>
              </a:p>
              <a:p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不同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决策树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方法区别：选择特征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阈值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微软雅黑" pitchFamily="34" charset="-122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  <a:ea typeface="微软雅黑" pitchFamily="34" charset="-122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)</a:t>
                </a:r>
                <a:r>
                  <a:rPr lang="zh-CN" altLang="en-US" dirty="0">
                    <a:latin typeface="微软雅黑" pitchFamily="34" charset="-122"/>
                    <a:ea typeface="微软雅黑" pitchFamily="34" charset="-122"/>
                  </a:rPr>
                  <a:t>进行节点分裂的准则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不同</a:t>
                </a:r>
                <a:endParaRPr lang="en-US" altLang="zh-CN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pPr lvl="1"/>
                <a:r>
                  <a:rPr kumimoji="1" lang="zh-CN" altLang="en-US" sz="28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2800" dirty="0">
                    <a:latin typeface="微软雅黑" pitchFamily="34" charset="-122"/>
                    <a:ea typeface="微软雅黑" pitchFamily="34" charset="-122"/>
                  </a:rPr>
                  <a:t>ID3</a:t>
                </a:r>
                <a:r>
                  <a:rPr lang="zh-CN" altLang="en-US" sz="2800" dirty="0">
                    <a:latin typeface="微软雅黑" pitchFamily="34" charset="-122"/>
                    <a:ea typeface="微软雅黑" pitchFamily="34" charset="-122"/>
                  </a:rPr>
                  <a:t>：信息</a:t>
                </a:r>
                <a:r>
                  <a:rPr lang="zh-CN" altLang="en-US" sz="2800" dirty="0">
                    <a:latin typeface="微软雅黑" pitchFamily="34" charset="-122"/>
                    <a:ea typeface="微软雅黑" pitchFamily="34" charset="-122"/>
                  </a:rPr>
                  <a:t>增益最</a:t>
                </a:r>
                <a:r>
                  <a:rPr lang="zh-CN" altLang="en-US" sz="2800" dirty="0">
                    <a:latin typeface="微软雅黑" pitchFamily="34" charset="-122"/>
                    <a:ea typeface="微软雅黑" pitchFamily="34" charset="-122"/>
                  </a:rPr>
                  <a:t>大（对标签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charset="0"/>
                        <a:ea typeface="微软雅黑" pitchFamily="34" charset="-122"/>
                      </a:rPr>
                      <m:t>𝑌</m:t>
                    </m:r>
                    <m:r>
                      <a:rPr lang="zh-CN" altLang="en-US" sz="2800" i="1" dirty="0">
                        <a:latin typeface="Cambria Math" charset="0"/>
                        <a:ea typeface="微软雅黑" pitchFamily="34" charset="-122"/>
                      </a:rPr>
                      <m:t>提供</m:t>
                    </m:r>
                  </m:oMath>
                </a14:m>
                <a:r>
                  <a:rPr lang="zh-CN" altLang="en-US" sz="2800" dirty="0">
                    <a:latin typeface="微软雅黑" pitchFamily="34" charset="-122"/>
                    <a:ea typeface="微软雅黑" pitchFamily="34" charset="-122"/>
                  </a:rPr>
                  <a:t>信息最多的特征），倾向于选择取值多的特征进行</a:t>
                </a:r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分裂</a:t>
                </a:r>
                <a:endParaRPr lang="en-US" altLang="zh-CN" sz="2800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pPr lvl="1"/>
                <a:r>
                  <a:rPr kumimoji="1" lang="zh-CN" altLang="en-US" sz="28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2800" dirty="0">
                    <a:latin typeface="微软雅黑" pitchFamily="34" charset="-122"/>
                    <a:ea typeface="微软雅黑" pitchFamily="34" charset="-122"/>
                  </a:rPr>
                  <a:t>C4.5</a:t>
                </a:r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：信息</a:t>
                </a:r>
                <a:r>
                  <a:rPr lang="zh-CN" altLang="en-US" sz="2800" dirty="0">
                    <a:latin typeface="微软雅黑" pitchFamily="34" charset="-122"/>
                    <a:ea typeface="微软雅黑" pitchFamily="34" charset="-122"/>
                  </a:rPr>
                  <a:t>增益率最</a:t>
                </a:r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大</a:t>
                </a:r>
                <a:endParaRPr lang="en-US" altLang="zh-CN" sz="2800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pPr lvl="1"/>
                <a:r>
                  <a:rPr kumimoji="1" lang="zh-CN" altLang="en-US" sz="28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2800" dirty="0" smtClean="0">
                    <a:latin typeface="微软雅黑" pitchFamily="34" charset="-122"/>
                    <a:ea typeface="微软雅黑" pitchFamily="34" charset="-122"/>
                  </a:rPr>
                  <a:t>CART</a:t>
                </a:r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：</a:t>
                </a:r>
                <a:r>
                  <a:rPr lang="en-US" altLang="zh-CN" sz="2800" dirty="0">
                    <a:latin typeface="微软雅黑" pitchFamily="34" charset="-122"/>
                    <a:ea typeface="微软雅黑" pitchFamily="34" charset="-122"/>
                  </a:rPr>
                  <a:t> GINI</a:t>
                </a:r>
                <a:r>
                  <a:rPr lang="zh-CN" altLang="en-US" sz="2800" dirty="0">
                    <a:latin typeface="微软雅黑" pitchFamily="34" charset="-122"/>
                    <a:ea typeface="微软雅黑" pitchFamily="34" charset="-122"/>
                  </a:rPr>
                  <a:t>指数</a:t>
                </a:r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最小（分类）</a:t>
                </a:r>
                <a:r>
                  <a:rPr kumimoji="1" lang="zh-CN" altLang="en-US" sz="2800" dirty="0" smtClean="0"/>
                  <a:t>、</a:t>
                </a:r>
                <a:r>
                  <a:rPr lang="zh-CN" altLang="en-US" sz="2800" dirty="0">
                    <a:latin typeface="微软雅黑" pitchFamily="34" charset="-122"/>
                    <a:ea typeface="微软雅黑" pitchFamily="34" charset="-122"/>
                  </a:rPr>
                  <a:t>均方误差</a:t>
                </a:r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最小（回归）</a:t>
                </a:r>
                <a:endParaRPr lang="en-US" altLang="zh-CN" sz="2800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决策树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84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ID3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59396" y="936040"/>
                <a:ext cx="10873208" cy="4685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令当前节点的样本集合为</a:t>
                </a:r>
                <a14:m>
                  <m:oMath xmlns:m="http://schemas.openxmlformats.org/officeDocument/2006/math">
                    <m:r>
                      <a:rPr kumimoji="1" lang="zh-CN" altLang="en-US" sz="28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𝒟</m:t>
                    </m:r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用样本</a:t>
                </a:r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比例估计概率分布：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𝑝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𝑌</m:t>
                        </m:r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c</m:t>
                        </m:r>
                      </m:e>
                    </m:d>
                  </m:oMath>
                </a14:m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分裂之前的熵：</a:t>
                </a:r>
                <a:r>
                  <a:rPr kumimoji="1"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𝐻</m:t>
                    </m:r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15"/>
                          </m:r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c</m:t>
                        </m:r>
                        <m:r>
                          <m:rPr>
                            <m:brk m:alnAt="23"/>
                          </m:rP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C</m:t>
                        </m:r>
                      </m:sup>
                      <m:e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𝑌</m:t>
                            </m:r>
                            <m:r>
                              <a:rPr kumimoji="1"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c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log</m:t>
                        </m:r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𝑌</m:t>
                            </m:r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8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c</m:t>
                            </m:r>
                          </m:e>
                        </m:d>
                      </m:e>
                    </m:nary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分裂成</a:t>
                </a: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𝑉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个子集之后的</a:t>
                </a:r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熵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kumimoji="1" lang="en-US" altLang="zh-CN" sz="2800" dirty="0">
                    <a:solidFill>
                      <a:srgbClr val="09405E"/>
                    </a:solidFill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𝑣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𝑉</m:t>
                        </m:r>
                      </m:sup>
                      <m:e>
                        <m:f>
                          <m:fPr>
                            <m:ctrlPr>
                              <a:rPr kumimoji="1" lang="mr-IN" altLang="zh-CN" sz="28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hr-HR" altLang="zh-CN" sz="280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zh-CN" altLang="en-US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𝒟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hr-HR" altLang="zh-CN" sz="280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r>
                                  <a:rPr kumimoji="1" lang="zh-CN" altLang="en-US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𝒟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𝐻</m:t>
                    </m:r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zh-CN" altLang="en-US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𝒟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信息增益：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𝑔𝑎𝑖𝑛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𝐻</m:t>
                    </m:r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e>
                    </m:d>
                    <m:r>
                      <a:rPr kumimoji="1" lang="en-US" altLang="zh-CN" sz="2800" dirty="0">
                        <a:solidFill>
                          <a:srgbClr val="09405E"/>
                        </a:solidFill>
                        <a:latin typeface="Cambria Math" charset="0"/>
                        <a:ea typeface="Euclid Math One" charset="0"/>
                        <a:cs typeface="Euclid Math One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e>
                    </m:d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可以</a:t>
                </a:r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证明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kumimoji="1" lang="en-US" altLang="zh-CN" sz="2800" dirty="0">
                    <a:solidFill>
                      <a:srgbClr val="09405E"/>
                    </a:solidFill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ea typeface="Microsoft YaHei" charset="-122"/>
                    <a:cs typeface="Microsoft YaHei" charset="-122"/>
                  </a:rPr>
                  <a:t>特征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𝑋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分裂为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𝑌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提供的信息增益等于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𝑋</m:t>
                    </m:r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𝑌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的互信息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96" y="936040"/>
                <a:ext cx="10873208" cy="4685642"/>
              </a:xfrm>
              <a:prstGeom prst="rect">
                <a:avLst/>
              </a:prstGeom>
              <a:blipFill rotWithShape="0">
                <a:blip r:embed="rId3"/>
                <a:stretch>
                  <a:fillRect l="-953" t="-1432" b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51584" y="5802002"/>
                <a:ext cx="53880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𝑋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𝑋</m:t>
                          </m:r>
                        </m:e>
                      </m:d>
                      <m:r>
                        <a:rPr kumimoji="1"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Euclid Math One" charset="0"/>
                          <a:cs typeface="Euclid Math One" charset="0"/>
                        </a:rPr>
                        <m:t>+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Euclid Math One" charset="0"/>
                              <a:cs typeface="Euclid Math One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Euclid Math One" charset="0"/>
                          <a:cs typeface="Euclid Math One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Euclid Math One" charset="0"/>
                          <a:cs typeface="Euclid Math One" charset="0"/>
                        </a:rPr>
                        <m:t>H</m:t>
                      </m:r>
                      <m:r>
                        <a:rPr kumimoji="1" lang="en-US" altLang="zh-CN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Euclid Math One" charset="0"/>
                          <a:cs typeface="Euclid Math One" charset="0"/>
                        </a:rPr>
                        <m:t>(</m:t>
                      </m:r>
                      <m:r>
                        <a:rPr kumimoji="1"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Euclid Math One" charset="0"/>
                          <a:cs typeface="Euclid Math One" charset="0"/>
                        </a:rPr>
                        <m:t>𝑋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,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𝑌</m:t>
                      </m:r>
                      <m:r>
                        <a:rPr kumimoji="1" lang="en-US" altLang="zh-CN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Euclid Math One" charset="0"/>
                          <a:cs typeface="Euclid Math One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802002"/>
                <a:ext cx="538807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928" y="1268760"/>
            <a:ext cx="2893065" cy="805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91544" y="4456355"/>
                <a:ext cx="763284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根据候选特征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𝑋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对样本集合进行分裂，对标签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𝑌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提供的信息</a:t>
                </a:r>
                <a:endParaRPr kumimoji="1" lang="en-US" altLang="zh-CN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456355"/>
                <a:ext cx="7632848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71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36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信息增益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992272"/>
              </p:ext>
            </p:extLst>
          </p:nvPr>
        </p:nvGraphicFramePr>
        <p:xfrm>
          <a:off x="695400" y="915722"/>
          <a:ext cx="4104455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864096"/>
                <a:gridCol w="1296144"/>
                <a:gridCol w="108011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日志密度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好友密度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F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是否使用真实头像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H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账号是否真实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R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735960" y="915722"/>
                <a:ext cx="59995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𝐻</m:t>
                      </m:r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−0.7</m:t>
                      </m:r>
                      <m:func>
                        <m:funcPr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mr-IN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0.7</m:t>
                          </m:r>
                        </m:e>
                      </m:func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−0.3</m:t>
                      </m:r>
                      <m:func>
                        <m:funcPr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mr-IN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0.3</m:t>
                          </m:r>
                        </m:e>
                      </m:func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=0.879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915722"/>
                <a:ext cx="599959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756912" y="1706254"/>
                <a:ext cx="5412315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=0.3</m:t>
                      </m:r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mr-IN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mr-IN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400" b="0" i="0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func>
                          <m:r>
                            <a:rPr kumimoji="1"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12" y="1706254"/>
                <a:ext cx="5412315" cy="7940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016584" y="2632025"/>
                <a:ext cx="4175759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0.</m:t>
                      </m:r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4</m:t>
                      </m:r>
                      <m:r>
                        <a:rPr kumimoji="1"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func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584" y="2632025"/>
                <a:ext cx="4175759" cy="7940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993467" y="3426089"/>
                <a:ext cx="4175759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0.</m:t>
                      </m:r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3</m:t>
                      </m:r>
                      <m:r>
                        <a:rPr kumimoji="1"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func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kumimoji="1"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kumimoji="1"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67" y="3426089"/>
                <a:ext cx="4175759" cy="7940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744072" y="4220153"/>
                <a:ext cx="1318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=0.603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220153"/>
                <a:ext cx="1318502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735960" y="1496006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日志密度</a:t>
            </a:r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L: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735960" y="5487033"/>
                <a:ext cx="2686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𝑔𝑎𝑖𝑛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0.553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5487033"/>
                <a:ext cx="268644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735960" y="6077893"/>
                <a:ext cx="27120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𝑔𝑎𝑖𝑛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0.033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6077893"/>
                <a:ext cx="2712024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730686" y="4882437"/>
                <a:ext cx="49909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𝑔𝑎𝑖𝑛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𝐻</m:t>
                      </m:r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dirty="0">
                          <a:solidFill>
                            <a:srgbClr val="09405E"/>
                          </a:solidFill>
                          <a:latin typeface="Cambria Math" charset="0"/>
                          <a:ea typeface="Euclid Math One" charset="0"/>
                          <a:cs typeface="Euclid Math One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=0.276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86" y="4882437"/>
                <a:ext cx="4990982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信息增益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78209"/>
              </p:ext>
            </p:extLst>
          </p:nvPr>
        </p:nvGraphicFramePr>
        <p:xfrm>
          <a:off x="695400" y="915722"/>
          <a:ext cx="4104455" cy="434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864096"/>
                <a:gridCol w="1296144"/>
                <a:gridCol w="1080119"/>
              </a:tblGrid>
              <a:tr h="39872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日志密度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好友密度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F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是否使用真实头像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H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账号是否真实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R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yes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</a:t>
                      </a:r>
                      <a:endParaRPr lang="zh-CN" altLang="en-US" sz="18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7300" y="5805264"/>
                <a:ext cx="27842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𝑔𝑎𝑖𝑛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0.553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00" y="5805264"/>
                <a:ext cx="2784224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50516" y="6237312"/>
                <a:ext cx="280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𝑔𝑎𝑖𝑛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0.033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16" y="6237312"/>
                <a:ext cx="280980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95400" y="5343599"/>
                <a:ext cx="27649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𝑔𝑎𝑖𝑛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0.276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343599"/>
                <a:ext cx="276492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19936" y="915722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具有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最大的信息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增益（或最小熵），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所以第一次分裂选择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为分裂属性，分裂后的结果如下图表示：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915722"/>
                <a:ext cx="6096000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1600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920" y="2116050"/>
            <a:ext cx="4275552" cy="4169107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5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C4.5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46126" y="1061120"/>
                <a:ext cx="10873208" cy="4052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lang="en-US" altLang="zh-CN" sz="28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ID3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选择信息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增益最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大的特征进行分裂，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倾向于选择取值多的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特征</a:t>
                </a:r>
                <a:endParaRPr lang="en-US" altLang="zh-CN" sz="2800" dirty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C4.5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选择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信息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增益率最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大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的特征进行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分裂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分裂信息：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𝑠𝑝𝑙𝑖𝑡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_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𝑖𝑛𝑓𝑜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𝑣</m:t>
                        </m:r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𝑉</m:t>
                        </m:r>
                      </m:sup>
                      <m:e>
                        <m:f>
                          <m:fPr>
                            <m:ctrlPr>
                              <a:rPr kumimoji="1" lang="mr-I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hr-HR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zh-CN" altLang="en-US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𝒟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hr-HR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r>
                                  <a:rPr kumimoji="1" lang="zh-CN" altLang="en-US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𝒟</m:t>
                                </m:r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kumimoji="1" lang="mr-IN" altLang="zh-CN" sz="28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mr-IN" altLang="zh-CN" sz="280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mr-IN" altLang="zh-CN" sz="2800" i="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hr-HR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zh-CN" altLang="en-US" sz="28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Microsoft YaHei" charset="-122"/>
                                            <a:cs typeface="Microsoft YaHei" charset="-122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hr-HR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zh-CN" altLang="en-US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𝒟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Clr>
                    <a:schemeClr val="tx1"/>
                  </a:buClr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信息增益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率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𝑔𝑎𝑖𝑛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_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𝑟𝑎𝑡𝑖𝑜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zh-CN" altLang="en-US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𝑔𝑎𝑖𝑛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kumimoji="1" lang="mr-I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kumimoji="1" lang="zh-CN" altLang="en-US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𝒟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𝑠𝑝𝑙𝑖𝑡</m:t>
                            </m:r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_</m:t>
                            </m:r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𝑖𝑛𝑓𝑜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kumimoji="1" lang="mr-I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kumimoji="1" lang="zh-CN" altLang="en-US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𝒟</m:t>
                            </m:r>
                          </m:e>
                        </m:d>
                      </m:den>
                    </m:f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1061120"/>
                <a:ext cx="10873208" cy="4052391"/>
              </a:xfrm>
              <a:prstGeom prst="rect">
                <a:avLst/>
              </a:prstGeom>
              <a:blipFill rotWithShape="0">
                <a:blip r:embed="rId3"/>
                <a:stretch>
                  <a:fillRect l="-953" t="-1504" r="-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466206" y="1637184"/>
            <a:ext cx="10153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号取值有很多，会分裂出很多子节点，但对分类没有意义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66206" y="5504909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n"/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增加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的信息不要以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分割太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细为代价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9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二分递归划分：将当前样本集合划分为两个子集为两个子节点，使得生成的每个非叶子结点都有两个分支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/>
              </a:rPr>
              <a:t>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CART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Classification And Regression Tree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1" y="2496602"/>
            <a:ext cx="1027899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0867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20861</TotalTime>
  <Pages>0</Pages>
  <Words>2393</Words>
  <Characters>0</Characters>
  <Application>Microsoft Macintosh PowerPoint</Application>
  <DocSecurity>0</DocSecurity>
  <PresentationFormat>宽屏</PresentationFormat>
  <Lines>0</Lines>
  <Paragraphs>400</Paragraphs>
  <Slides>34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3" baseType="lpstr">
      <vt:lpstr>Calibri</vt:lpstr>
      <vt:lpstr>Calibri Light</vt:lpstr>
      <vt:lpstr>Cambria Math</vt:lpstr>
      <vt:lpstr>Euclid Math One</vt:lpstr>
      <vt:lpstr>Microsoft YaHei</vt:lpstr>
      <vt:lpstr>SimHei</vt:lpstr>
      <vt:lpstr>Symbol</vt:lpstr>
      <vt:lpstr>Times New Roman</vt:lpstr>
      <vt:lpstr>Wingdings</vt:lpstr>
      <vt:lpstr>等线</vt:lpstr>
      <vt:lpstr>黑体</vt:lpstr>
      <vt:lpstr>宋体</vt:lpstr>
      <vt:lpstr>微软雅黑</vt:lpstr>
      <vt:lpstr>小米兰亭</vt:lpstr>
      <vt:lpstr>Arial</vt:lpstr>
      <vt:lpstr>3_Office 主题</vt:lpstr>
      <vt:lpstr>1_Office 主题</vt:lpstr>
      <vt:lpstr>Office 主题</vt:lpstr>
      <vt:lpstr>Equation</vt:lpstr>
      <vt:lpstr>PowerPoint 演示文稿</vt:lpstr>
      <vt:lpstr>决策树</vt:lpstr>
      <vt:lpstr>例：鸢尾花分类的决策树</vt:lpstr>
      <vt:lpstr>决策树</vt:lpstr>
      <vt:lpstr>ID3</vt:lpstr>
      <vt:lpstr>信息增益</vt:lpstr>
      <vt:lpstr>信息增益</vt:lpstr>
      <vt:lpstr>C4.5</vt:lpstr>
      <vt:lpstr>CART（Classification And Regression Tree）</vt:lpstr>
      <vt:lpstr>回归决策树</vt:lpstr>
      <vt:lpstr>回归决策树</vt:lpstr>
      <vt:lpstr>CART</vt:lpstr>
      <vt:lpstr>建树</vt:lpstr>
      <vt:lpstr>建树——回归</vt:lpstr>
      <vt:lpstr>建树——分类</vt:lpstr>
      <vt:lpstr>例：建树</vt:lpstr>
      <vt:lpstr>例：建树</vt:lpstr>
      <vt:lpstr>例：建树</vt:lpstr>
      <vt:lpstr>例：建树</vt:lpstr>
      <vt:lpstr>例：建树</vt:lpstr>
      <vt:lpstr>建树——停止条件</vt:lpstr>
      <vt:lpstr>剪枝</vt:lpstr>
      <vt:lpstr>树模型的优点</vt:lpstr>
      <vt:lpstr>树模型的缺点</vt:lpstr>
      <vt:lpstr>Scikit-Learn中的决策树</vt:lpstr>
      <vt:lpstr>PowerPoint 演示文稿</vt:lpstr>
      <vt:lpstr>PowerPoint 演示文稿</vt:lpstr>
      <vt:lpstr>PowerPoint 演示文稿</vt:lpstr>
      <vt:lpstr>PowerPoint 演示文稿</vt:lpstr>
      <vt:lpstr>DecisionTreeClassifier的属性</vt:lpstr>
      <vt:lpstr>feature_importances_</vt:lpstr>
      <vt:lpstr>DecisionTreeClassifier的方法</vt:lpstr>
      <vt:lpstr>DecisionTreeRegressor</vt:lpstr>
      <vt:lpstr>使用注意事项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Microsoft Office 用户</cp:lastModifiedBy>
  <cp:revision>377</cp:revision>
  <cp:lastPrinted>2019-11-26T01:42:27Z</cp:lastPrinted>
  <dcterms:created xsi:type="dcterms:W3CDTF">2014-06-29T11:45:14Z</dcterms:created>
  <dcterms:modified xsi:type="dcterms:W3CDTF">2021-01-19T16:47:00Z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